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4"/>
  </p:notesMasterIdLst>
  <p:sldIdLst>
    <p:sldId id="483" r:id="rId3"/>
    <p:sldId id="274" r:id="rId4"/>
    <p:sldId id="275" r:id="rId5"/>
    <p:sldId id="447" r:id="rId6"/>
    <p:sldId id="448" r:id="rId7"/>
    <p:sldId id="328" r:id="rId8"/>
    <p:sldId id="370" r:id="rId9"/>
    <p:sldId id="486" r:id="rId10"/>
    <p:sldId id="450" r:id="rId11"/>
    <p:sldId id="452" r:id="rId12"/>
    <p:sldId id="451" r:id="rId13"/>
    <p:sldId id="455" r:id="rId14"/>
    <p:sldId id="449" r:id="rId15"/>
    <p:sldId id="371" r:id="rId16"/>
    <p:sldId id="475" r:id="rId17"/>
    <p:sldId id="480" r:id="rId18"/>
    <p:sldId id="481" r:id="rId19"/>
    <p:sldId id="482" r:id="rId20"/>
    <p:sldId id="392" r:id="rId21"/>
    <p:sldId id="395" r:id="rId22"/>
    <p:sldId id="41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 snapToGrid="0">
      <p:cViewPr>
        <p:scale>
          <a:sx n="98" d="100"/>
          <a:sy n="98" d="100"/>
        </p:scale>
        <p:origin x="-120" y="3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F4EAA-77C0-4E8D-BE04-EF0D1F0564A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B8A3D-ED2F-4F27-8B75-10DC04C40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46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3FDC09-CF5E-4683-BFA8-175510F09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1535F8C-C5CC-4D87-8DA2-9BB44A45F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324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C49FEC-18A9-48BA-9B89-8DAA94E3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810D1EE-38C4-41FB-B0C3-08EAE0B4A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029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0F24092-1C3E-4EB5-886E-B67E0A98B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0359EB6-CA9B-47C1-AED8-E12F95477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7176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3FDC09-CF5E-4683-BFA8-175510F09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1535F8C-C5CC-4D87-8DA2-9BB44A45F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174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C1A91-31E2-4BB6-8B97-F0408BBDA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C03818-E25B-4B37-942C-A2105D062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79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5A12FE-A9A3-4479-97CE-A84EBBB9C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A2B0D15-4026-42A5-982B-11B7876D4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3632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A73E86-0963-49D6-AC4F-213DF708A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391007-3F2B-4BC5-AA6C-851F22336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BCDEF97-C4BC-4970-8072-F8A173DF7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9474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45E911-2C9B-4C16-94C6-62F3C14F5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8DC53B0-3183-4053-8756-7B9197344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33809F-12E6-42D6-8008-7EFA148EF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0B08FF4-AA79-4A24-B54E-AA7B574039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11A2DA3-39C8-4712-87D5-CC3DDAD14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4874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064EFB-BEB6-4DF2-9B4B-DB0F6FF1E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7420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278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071A34-36BA-4CBD-93DE-628AE28EC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46A3A4-00BF-4C57-B23C-4F9039069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D1CF46-E1AA-47C7-9A7F-C940954B7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25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C1A91-31E2-4BB6-8B97-F0408BBDA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C03818-E25B-4B37-942C-A2105D062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1519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EA9336-20E6-4F3B-AE4B-5D7D5270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DF01D11-151C-458D-A8CE-35DCC2F641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6A8133-AB1B-49EA-BDBE-834906644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5206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C49FEC-18A9-48BA-9B89-8DAA94E3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810D1EE-38C4-41FB-B0C3-08EAE0B4A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4793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0F24092-1C3E-4EB5-886E-B67E0A98B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0359EB6-CA9B-47C1-AED8-E12F95477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34279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563" y="0"/>
            <a:ext cx="10032437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/>
              <a:t>Click to edit Master title style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39616" y="1316766"/>
            <a:ext cx="921702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653408" y="2218994"/>
            <a:ext cx="9217024" cy="3994316"/>
          </a:xfrm>
          <a:prstGeom prst="rect">
            <a:avLst/>
          </a:prstGeom>
        </p:spPr>
        <p:txBody>
          <a:bodyPr lIns="527987" anchor="t"/>
          <a:lstStyle>
            <a:lvl1pPr marL="0" indent="0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555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5A12FE-A9A3-4479-97CE-A84EBBB9C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A2B0D15-4026-42A5-982B-11B7876D4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772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A73E86-0963-49D6-AC4F-213DF708A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391007-3F2B-4BC5-AA6C-851F22336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BCDEF97-C4BC-4970-8072-F8A173DF7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912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45E911-2C9B-4C16-94C6-62F3C14F5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8DC53B0-3183-4053-8756-7B9197344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33809F-12E6-42D6-8008-7EFA148EF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0B08FF4-AA79-4A24-B54E-AA7B574039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11A2DA3-39C8-4712-87D5-CC3DDAD14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857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064EFB-BEB6-4DF2-9B4B-DB0F6FF1E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688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98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071A34-36BA-4CBD-93DE-628AE28EC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46A3A4-00BF-4C57-B23C-4F9039069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D1CF46-E1AA-47C7-9A7F-C940954B7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073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EA9336-20E6-4F3B-AE4B-5D7D5270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DF01D11-151C-458D-A8CE-35DCC2F641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6A8133-AB1B-49EA-BDBE-834906644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953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35F8BA7-64C1-4BBD-856D-D29D2E5BA60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6E8C4CB-0806-4AD9-A52A-1E043169A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F94344-0B42-4F44-97BA-9648C774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386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35F8BA7-64C1-4BBD-856D-D29D2E5BA60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2"/>
            <a:ext cx="12191999" cy="6857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6E8C4CB-0806-4AD9-A52A-1E043169A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F94344-0B42-4F44-97BA-9648C774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774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xmlns="" id="{B74DE9D6-03BE-4698-9374-4A75ECEAA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-482826"/>
            <a:ext cx="12191999" cy="6858000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xmlns="" id="{695228AF-6371-41CF-AC82-058602BEB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05642"/>
            <a:ext cx="9144000" cy="1747051"/>
          </a:xfrm>
        </p:spPr>
        <p:txBody>
          <a:bodyPr>
            <a:noAutofit/>
          </a:bodyPr>
          <a:lstStyle/>
          <a:p>
            <a:r>
              <a:rPr lang="sr-Cyrl-RS" sz="3600" dirty="0" smtClean="0"/>
              <a:t>ПРАВИЛНИК О ОЦЕЊИВАЊУ УЧЕНИКА У ОСНОВНОМ ОБРАЗОВАЊУ И ВАСПИТАЊУ (’’Сл. Гласник РС’’ бр.10 од 09.02.2024.години)</a:t>
            </a:r>
            <a:endParaRPr lang="en-US" sz="3600" dirty="0"/>
          </a:p>
        </p:txBody>
      </p:sp>
      <p:sp>
        <p:nvSpPr>
          <p:cNvPr id="23" name="Subtitle 22">
            <a:extLst>
              <a:ext uri="{FF2B5EF4-FFF2-40B4-BE49-F238E27FC236}">
                <a16:creationId xmlns:a16="http://schemas.microsoft.com/office/drawing/2014/main" xmlns="" id="{8D2930DF-42FD-42BC-919D-5DE43FE52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28490"/>
            <a:ext cx="9144000" cy="640723"/>
          </a:xfrm>
        </p:spPr>
        <p:txBody>
          <a:bodyPr>
            <a:normAutofit/>
          </a:bodyPr>
          <a:lstStyle/>
          <a:p>
            <a:r>
              <a:rPr lang="sr-Cyrl-RS" dirty="0" smtClean="0">
                <a:latin typeface="Cambria" panose="02040503050406030204" pitchFamily="18" charset="0"/>
                <a:ea typeface="Cambria" panose="02040503050406030204" pitchFamily="18" charset="0"/>
              </a:rPr>
              <a:t>20.03.2024.година,  </a:t>
            </a:r>
            <a:r>
              <a:rPr lang="sr-Cyrl-RS" dirty="0" smtClean="0">
                <a:latin typeface="Cambria" panose="02040503050406030204" pitchFamily="18" charset="0"/>
                <a:ea typeface="Cambria" panose="02040503050406030204" pitchFamily="18" charset="0"/>
              </a:rPr>
              <a:t>Крушевац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200" y="13285"/>
            <a:ext cx="85578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302" y="552893"/>
            <a:ext cx="11217349" cy="6194749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Cambria" pitchFamily="18" charset="0"/>
                <a:ea typeface="Cambria" pitchFamily="18" charset="0"/>
              </a:rPr>
              <a:t>Предметни наставник може организовати групу ученика истог разреда, а различитих одељења. У том случају се организује допунска настава и анализирају разлози лошег успеха. Накнадна провера се најваљује намјање три дана унапред.</a:t>
            </a:r>
          </a:p>
          <a:p>
            <a:pPr algn="just"/>
            <a:r>
              <a:rPr lang="ru-RU" dirty="0" smtClean="0">
                <a:latin typeface="Cambria" pitchFamily="18" charset="0"/>
                <a:ea typeface="Cambria" pitchFamily="18" charset="0"/>
              </a:rPr>
              <a:t>За ученикеа који оправдано изостанане од 11-15 радних дана у континуитету, школа је дужна да направи план оцењивања и да о томе обеавести ученика и родитеља., имајући у виду најбољи интерес ученика.</a:t>
            </a:r>
          </a:p>
          <a:p>
            <a:pPr algn="just"/>
            <a:r>
              <a:rPr lang="ru-RU" dirty="0" smtClean="0">
                <a:latin typeface="Cambria" pitchFamily="18" charset="0"/>
                <a:ea typeface="Cambria" pitchFamily="18" charset="0"/>
              </a:rPr>
              <a:t>УЧЕНИК, ИЛИ РОДИТЕЉ ИМАЈУ ПРАВО НА УВИД У ПИСМЕНИ РАДИ ОБРАЗЛОЖЕЊЕ ОЦЕНЕ. ПИСМЕНИ РАД СЕ ЧУВА У ШКОЛИ ДО КРАЈА ТЕКУЋЕ ШКОЛ.ГОДИНЕ</a:t>
            </a:r>
          </a:p>
          <a:p>
            <a:pPr algn="just"/>
            <a:r>
              <a:rPr lang="ru-RU" dirty="0" smtClean="0">
                <a:latin typeface="Cambria" pitchFamily="18" charset="0"/>
                <a:ea typeface="Cambria" pitchFamily="18" charset="0"/>
              </a:rPr>
              <a:t>Предметни наставник обавештава најкасније 5 дана раније о садржајима програма који ће се писмено проверавати.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62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302" y="776177"/>
            <a:ext cx="11217349" cy="597146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latin typeface="Cambria" pitchFamily="18" charset="0"/>
                <a:ea typeface="Cambria" pitchFamily="18" charset="0"/>
              </a:rPr>
              <a:t>ОПИСНА ОЦЕНА ИЗ ВЛАДАЊА У 1.РАЗРЕД НА ПОЛОГОДИШТУ И НА КРАЈУ ГОДИНЕ и садржи однос однос према школским обавезама и сопственим правима и обавезама и садржи васпитну препоруку:</a:t>
            </a:r>
          </a:p>
          <a:p>
            <a:pPr algn="just"/>
            <a:r>
              <a:rPr lang="ru-RU" b="1" dirty="0" smtClean="0">
                <a:latin typeface="Cambria" pitchFamily="18" charset="0"/>
                <a:ea typeface="Cambria" pitchFamily="18" charset="0"/>
              </a:rPr>
              <a:t>1) у потпуности извршава обавезе у школи;</a:t>
            </a:r>
          </a:p>
          <a:p>
            <a:pPr algn="just"/>
            <a:r>
              <a:rPr lang="ru-RU" b="1" dirty="0" smtClean="0">
                <a:latin typeface="Cambria" pitchFamily="18" charset="0"/>
                <a:ea typeface="Cambria" pitchFamily="18" charset="0"/>
              </a:rPr>
              <a:t>2)углавном извршава обавезе у школе;</a:t>
            </a:r>
          </a:p>
          <a:p>
            <a:pPr algn="just"/>
            <a:r>
              <a:rPr lang="ru-RU" b="1" dirty="0" smtClean="0">
                <a:latin typeface="Cambria" pitchFamily="18" charset="0"/>
                <a:ea typeface="Cambria" pitchFamily="18" charset="0"/>
              </a:rPr>
              <a:t>3)делимично извршава овбавезе у школи;</a:t>
            </a:r>
          </a:p>
          <a:p>
            <a:pPr algn="just"/>
            <a:r>
              <a:rPr lang="ru-RU" b="1" dirty="0" smtClean="0">
                <a:latin typeface="Cambria" pitchFamily="18" charset="0"/>
                <a:ea typeface="Cambria" pitchFamily="18" charset="0"/>
              </a:rPr>
              <a:t>4)углавном не извршава обавезе;</a:t>
            </a:r>
          </a:p>
          <a:p>
            <a:pPr algn="just"/>
            <a:r>
              <a:rPr lang="ru-RU" b="1" dirty="0" smtClean="0">
                <a:latin typeface="Cambria" pitchFamily="18" charset="0"/>
                <a:ea typeface="Cambria" pitchFamily="18" charset="0"/>
              </a:rPr>
              <a:t>5)не извршава обавезе у школи.</a:t>
            </a:r>
          </a:p>
          <a:p>
            <a:pPr algn="just"/>
            <a:r>
              <a:rPr lang="ru-RU" b="1" dirty="0" smtClean="0">
                <a:latin typeface="Cambria" pitchFamily="18" charset="0"/>
                <a:ea typeface="Cambria" pitchFamily="18" charset="0"/>
              </a:rPr>
              <a:t>    Опис понашања према другим ученицима, запосленима,школ.имовини, имовини других лица и шив.средини јесте:</a:t>
            </a:r>
          </a:p>
          <a:p>
            <a:pPr algn="just"/>
            <a:r>
              <a:rPr lang="ru-RU" b="1" dirty="0" smtClean="0">
                <a:latin typeface="Cambria" pitchFamily="18" charset="0"/>
                <a:ea typeface="Cambria" pitchFamily="18" charset="0"/>
              </a:rPr>
              <a:t>1)представља позитиван пример другима својим односом;</a:t>
            </a:r>
          </a:p>
          <a:p>
            <a:pPr algn="just"/>
            <a:r>
              <a:rPr lang="ru-RU" b="1" dirty="0" smtClean="0">
                <a:latin typeface="Cambria" pitchFamily="18" charset="0"/>
                <a:ea typeface="Cambria" pitchFamily="18" charset="0"/>
              </a:rPr>
              <a:t>2)има најчешће коректан однос,</a:t>
            </a:r>
          </a:p>
          <a:p>
            <a:pPr algn="just"/>
            <a:r>
              <a:rPr lang="ru-RU" b="1" dirty="0" smtClean="0">
                <a:latin typeface="Cambria" pitchFamily="18" charset="0"/>
                <a:ea typeface="Cambria" pitchFamily="18" charset="0"/>
              </a:rPr>
              <a:t>3)понекад се непримерено односи;</a:t>
            </a:r>
          </a:p>
          <a:p>
            <a:pPr algn="just"/>
            <a:r>
              <a:rPr lang="ru-RU" b="1" dirty="0" smtClean="0">
                <a:latin typeface="Cambria" pitchFamily="18" charset="0"/>
                <a:ea typeface="Cambria" pitchFamily="18" charset="0"/>
              </a:rPr>
              <a:t>4)често има непримерен однос;</a:t>
            </a:r>
          </a:p>
          <a:p>
            <a:pPr algn="just"/>
            <a:r>
              <a:rPr lang="ru-RU" b="1" dirty="0" smtClean="0">
                <a:latin typeface="Cambria" pitchFamily="18" charset="0"/>
                <a:ea typeface="Cambria" pitchFamily="18" charset="0"/>
              </a:rPr>
              <a:t>5)најчешће има непримерен однос.</a:t>
            </a:r>
          </a:p>
          <a:p>
            <a:pPr algn="just"/>
            <a:endParaRPr lang="ru-RU" b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55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771" y="606056"/>
            <a:ext cx="11472531" cy="597146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Оцене из владања због неоправданих изостанака су појединачне и саставни су део закључне оцене из </a:t>
            </a:r>
            <a:r>
              <a:rPr lang="sr-Cyrl-RS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владања</a:t>
            </a:r>
            <a:r>
              <a:rPr lang="en-US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sr-Cyrl-RS" sz="32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200" dirty="0" err="1"/>
              <a:t>Појединачна</a:t>
            </a:r>
            <a:r>
              <a:rPr lang="en-US" sz="3200" dirty="0"/>
              <a:t> </a:t>
            </a:r>
            <a:r>
              <a:rPr lang="en-US" sz="3200" dirty="0" err="1"/>
              <a:t>бројчана</a:t>
            </a:r>
            <a:r>
              <a:rPr lang="en-US" sz="3200" dirty="0"/>
              <a:t> </a:t>
            </a:r>
            <a:r>
              <a:rPr lang="en-US" sz="3200" dirty="0" err="1"/>
              <a:t>оцена</a:t>
            </a:r>
            <a:r>
              <a:rPr lang="en-US" sz="3200" dirty="0"/>
              <a:t> </a:t>
            </a:r>
            <a:r>
              <a:rPr lang="en-US" sz="3200" dirty="0" err="1"/>
              <a:t>из</a:t>
            </a:r>
            <a:r>
              <a:rPr lang="en-US" sz="3200" dirty="0"/>
              <a:t> </a:t>
            </a:r>
            <a:r>
              <a:rPr lang="en-US" sz="3200" dirty="0" err="1"/>
              <a:t>владања</a:t>
            </a:r>
            <a:r>
              <a:rPr lang="en-US" sz="3200" dirty="0"/>
              <a:t> у </a:t>
            </a:r>
            <a:r>
              <a:rPr lang="en-US" sz="3200" dirty="0" err="1"/>
              <a:t>току</a:t>
            </a:r>
            <a:r>
              <a:rPr lang="en-US" sz="3200" dirty="0"/>
              <a:t> </a:t>
            </a:r>
            <a:r>
              <a:rPr lang="en-US" sz="3200" dirty="0" err="1"/>
              <a:t>полугодишта</a:t>
            </a:r>
            <a:r>
              <a:rPr lang="en-US" sz="3200" dirty="0"/>
              <a:t> </a:t>
            </a:r>
            <a:r>
              <a:rPr lang="en-US" sz="3200" dirty="0" err="1"/>
              <a:t>утврђује</a:t>
            </a:r>
            <a:r>
              <a:rPr lang="en-US" sz="3200" dirty="0"/>
              <a:t> </a:t>
            </a:r>
            <a:r>
              <a:rPr lang="en-US" sz="3200" dirty="0" err="1"/>
              <a:t>се</a:t>
            </a:r>
            <a:r>
              <a:rPr lang="en-US" sz="3200" dirty="0"/>
              <a:t> </a:t>
            </a:r>
            <a:r>
              <a:rPr lang="en-US" sz="3200" dirty="0" err="1"/>
              <a:t>на</a:t>
            </a:r>
            <a:r>
              <a:rPr lang="en-US" sz="3200" dirty="0"/>
              <a:t> </a:t>
            </a:r>
            <a:r>
              <a:rPr lang="en-US" sz="3200" dirty="0" err="1"/>
              <a:t>основу</a:t>
            </a:r>
            <a:r>
              <a:rPr lang="en-US" sz="3200" dirty="0"/>
              <a:t> </a:t>
            </a:r>
            <a:r>
              <a:rPr lang="en-US" sz="3200" dirty="0" err="1"/>
              <a:t>следећих</a:t>
            </a:r>
            <a:r>
              <a:rPr lang="en-US" sz="3200" dirty="0"/>
              <a:t> </a:t>
            </a:r>
            <a:r>
              <a:rPr lang="en-US" sz="3200" dirty="0" err="1"/>
              <a:t>критеријума</a:t>
            </a:r>
            <a:r>
              <a:rPr lang="en-US" sz="3200" dirty="0"/>
              <a:t>:</a:t>
            </a:r>
          </a:p>
          <a:p>
            <a:r>
              <a:rPr lang="en-US" sz="3200" b="1" u="sng" dirty="0"/>
              <a:t>1) </a:t>
            </a:r>
            <a:r>
              <a:rPr lang="en-US" sz="3200" b="1" u="sng" dirty="0" err="1"/>
              <a:t>Оцену</a:t>
            </a:r>
            <a:r>
              <a:rPr lang="en-US" sz="3200" b="1" u="sng" dirty="0"/>
              <a:t> </a:t>
            </a:r>
            <a:r>
              <a:rPr lang="en-US" sz="3200" b="1" u="sng" dirty="0" err="1"/>
              <a:t>примерно</a:t>
            </a:r>
            <a:r>
              <a:rPr lang="en-US" sz="3200" b="1" u="sng" dirty="0"/>
              <a:t> (5) </a:t>
            </a:r>
            <a:r>
              <a:rPr lang="en-US" sz="3200" b="1" u="sng" dirty="0" err="1"/>
              <a:t>добија</a:t>
            </a:r>
            <a:r>
              <a:rPr lang="en-US" sz="3200" b="1" u="sng" dirty="0"/>
              <a:t> </a:t>
            </a:r>
            <a:r>
              <a:rPr lang="en-US" sz="3200" b="1" u="sng" dirty="0" err="1"/>
              <a:t>ученик</a:t>
            </a:r>
            <a:r>
              <a:rPr lang="en-US" sz="3200" b="1" u="sng" dirty="0"/>
              <a:t> </a:t>
            </a:r>
            <a:r>
              <a:rPr lang="en-US" sz="3200" b="1" u="sng" dirty="0" err="1"/>
              <a:t>који</a:t>
            </a:r>
            <a:r>
              <a:rPr lang="en-US" sz="3200" b="1" u="sng" dirty="0"/>
              <a:t> </a:t>
            </a:r>
            <a:r>
              <a:rPr lang="en-US" sz="3200" b="1" u="sng" dirty="0" err="1"/>
              <a:t>је</a:t>
            </a:r>
            <a:r>
              <a:rPr lang="en-US" sz="3200" b="1" u="sng" dirty="0"/>
              <a:t> </a:t>
            </a:r>
            <a:r>
              <a:rPr lang="en-US" sz="3200" b="1" u="sng" dirty="0" err="1"/>
              <a:t>остварио</a:t>
            </a:r>
            <a:r>
              <a:rPr lang="en-US" sz="3200" b="1" u="sng" dirty="0"/>
              <a:t> </a:t>
            </a:r>
            <a:r>
              <a:rPr lang="en-US" sz="3200" b="1" u="sng" dirty="0" err="1"/>
              <a:t>следеће</a:t>
            </a:r>
            <a:r>
              <a:rPr lang="en-US" sz="3200" b="1" u="sng" dirty="0"/>
              <a:t> </a:t>
            </a:r>
            <a:r>
              <a:rPr lang="en-US" sz="3200" b="1" u="sng" dirty="0" err="1"/>
              <a:t>услове</a:t>
            </a:r>
            <a:r>
              <a:rPr lang="en-US" sz="3200" b="1" u="sng" dirty="0"/>
              <a:t>: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истиче</a:t>
            </a:r>
            <a:r>
              <a:rPr lang="en-US" sz="3200" dirty="0"/>
              <a:t> </a:t>
            </a:r>
            <a:r>
              <a:rPr lang="en-US" sz="3200" dirty="0" err="1"/>
              <a:t>се</a:t>
            </a:r>
            <a:r>
              <a:rPr lang="en-US" sz="3200" dirty="0"/>
              <a:t> у </a:t>
            </a:r>
            <a:r>
              <a:rPr lang="en-US" sz="3200" dirty="0" err="1"/>
              <a:t>извршавању</a:t>
            </a:r>
            <a:r>
              <a:rPr lang="en-US" sz="3200" dirty="0"/>
              <a:t> </a:t>
            </a:r>
            <a:r>
              <a:rPr lang="en-US" sz="3200" dirty="0" err="1"/>
              <a:t>школских</a:t>
            </a:r>
            <a:r>
              <a:rPr lang="en-US" sz="3200" dirty="0"/>
              <a:t> </a:t>
            </a:r>
            <a:r>
              <a:rPr lang="en-US" sz="3200" dirty="0" err="1"/>
              <a:t>обавеза</a:t>
            </a:r>
            <a:r>
              <a:rPr lang="en-US" sz="3200" dirty="0"/>
              <a:t> </a:t>
            </a:r>
            <a:r>
              <a:rPr lang="en-US" sz="3200" dirty="0" err="1"/>
              <a:t>које</a:t>
            </a:r>
            <a:r>
              <a:rPr lang="en-US" sz="3200" dirty="0"/>
              <a:t> </a:t>
            </a:r>
            <a:r>
              <a:rPr lang="en-US" sz="3200" dirty="0" err="1"/>
              <a:t>се</a:t>
            </a:r>
            <a:r>
              <a:rPr lang="en-US" sz="3200" dirty="0"/>
              <a:t> </a:t>
            </a:r>
            <a:r>
              <a:rPr lang="en-US" sz="3200" dirty="0" err="1"/>
              <a:t>односе</a:t>
            </a:r>
            <a:r>
              <a:rPr lang="en-US" sz="3200" dirty="0"/>
              <a:t> </a:t>
            </a:r>
            <a:r>
              <a:rPr lang="en-US" sz="3200" dirty="0" err="1"/>
              <a:t>на</a:t>
            </a:r>
            <a:r>
              <a:rPr lang="en-US" sz="3200" dirty="0"/>
              <a:t> </a:t>
            </a:r>
            <a:r>
              <a:rPr lang="en-US" sz="3200" dirty="0" err="1"/>
              <a:t>наставу</a:t>
            </a:r>
            <a:r>
              <a:rPr lang="en-US" sz="3200" dirty="0"/>
              <a:t> и </a:t>
            </a:r>
            <a:r>
              <a:rPr lang="en-US" sz="3200" dirty="0" err="1"/>
              <a:t>друге</a:t>
            </a:r>
            <a:r>
              <a:rPr lang="en-US" sz="3200" dirty="0"/>
              <a:t> </a:t>
            </a:r>
            <a:r>
              <a:rPr lang="en-US" sz="3200" dirty="0" err="1"/>
              <a:t>облике</a:t>
            </a:r>
            <a:r>
              <a:rPr lang="en-US" sz="3200" dirty="0"/>
              <a:t> </a:t>
            </a:r>
            <a:r>
              <a:rPr lang="en-US" sz="3200" dirty="0" err="1"/>
              <a:t>рада</a:t>
            </a:r>
            <a:r>
              <a:rPr lang="en-US" sz="3200" dirty="0"/>
              <a:t> и </a:t>
            </a:r>
            <a:r>
              <a:rPr lang="en-US" sz="3200" dirty="0" err="1"/>
              <a:t>испуњава</a:t>
            </a:r>
            <a:r>
              <a:rPr lang="en-US" sz="3200" dirty="0"/>
              <a:t> </a:t>
            </a:r>
            <a:r>
              <a:rPr lang="en-US" sz="3200" dirty="0" err="1"/>
              <a:t>их</a:t>
            </a:r>
            <a:r>
              <a:rPr lang="en-US" sz="3200" dirty="0"/>
              <a:t> у </a:t>
            </a:r>
            <a:r>
              <a:rPr lang="en-US" sz="3200" dirty="0" err="1"/>
              <a:t>потпуности</a:t>
            </a:r>
            <a:r>
              <a:rPr lang="en-US" sz="3200" dirty="0"/>
              <a:t> и </a:t>
            </a:r>
            <a:r>
              <a:rPr lang="en-US" sz="3200" dirty="0" err="1"/>
              <a:t>правовремено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поштује</a:t>
            </a:r>
            <a:r>
              <a:rPr lang="en-US" sz="3200" dirty="0"/>
              <a:t> </a:t>
            </a:r>
            <a:r>
              <a:rPr lang="en-US" sz="3200" dirty="0" err="1"/>
              <a:t>правила</a:t>
            </a:r>
            <a:r>
              <a:rPr lang="en-US" sz="3200" dirty="0"/>
              <a:t> </a:t>
            </a:r>
            <a:r>
              <a:rPr lang="en-US" sz="3200" dirty="0" err="1"/>
              <a:t>понашања</a:t>
            </a:r>
            <a:r>
              <a:rPr lang="en-US" sz="3200" dirty="0"/>
              <a:t> и </a:t>
            </a:r>
            <a:r>
              <a:rPr lang="en-US" sz="3200" dirty="0" err="1"/>
              <a:t>мере</a:t>
            </a:r>
            <a:r>
              <a:rPr lang="en-US" sz="3200" dirty="0"/>
              <a:t> </a:t>
            </a:r>
            <a:r>
              <a:rPr lang="en-US" sz="3200" dirty="0" err="1"/>
              <a:t>безбедности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представља</a:t>
            </a:r>
            <a:r>
              <a:rPr lang="en-US" sz="3200" dirty="0"/>
              <a:t> </a:t>
            </a:r>
            <a:r>
              <a:rPr lang="en-US" sz="3200" dirty="0" err="1"/>
              <a:t>позитиван</a:t>
            </a:r>
            <a:r>
              <a:rPr lang="en-US" sz="3200" dirty="0"/>
              <a:t> </a:t>
            </a:r>
            <a:r>
              <a:rPr lang="en-US" sz="3200" dirty="0" err="1"/>
              <a:t>пример</a:t>
            </a:r>
            <a:r>
              <a:rPr lang="en-US" sz="3200" dirty="0"/>
              <a:t> </a:t>
            </a:r>
            <a:r>
              <a:rPr lang="en-US" sz="3200" dirty="0" err="1"/>
              <a:t>за</a:t>
            </a:r>
            <a:r>
              <a:rPr lang="en-US" sz="3200" dirty="0"/>
              <a:t> </a:t>
            </a:r>
            <a:r>
              <a:rPr lang="en-US" sz="3200" dirty="0" err="1"/>
              <a:t>угледање</a:t>
            </a:r>
            <a:r>
              <a:rPr lang="en-US" sz="3200" dirty="0"/>
              <a:t>, </a:t>
            </a:r>
            <a:r>
              <a:rPr lang="en-US" sz="3200" dirty="0" err="1"/>
              <a:t>истиче</a:t>
            </a:r>
            <a:r>
              <a:rPr lang="en-US" sz="3200" dirty="0"/>
              <a:t> </a:t>
            </a:r>
            <a:r>
              <a:rPr lang="en-US" sz="3200" dirty="0" err="1"/>
              <a:t>се</a:t>
            </a:r>
            <a:r>
              <a:rPr lang="en-US" sz="3200" dirty="0"/>
              <a:t> у </a:t>
            </a:r>
            <a:r>
              <a:rPr lang="en-US" sz="3200" dirty="0" err="1"/>
              <a:t>развоју</a:t>
            </a:r>
            <a:r>
              <a:rPr lang="en-US" sz="3200" dirty="0"/>
              <a:t> и </a:t>
            </a:r>
            <a:r>
              <a:rPr lang="en-US" sz="3200" dirty="0" err="1"/>
              <a:t>неговању</a:t>
            </a:r>
            <a:r>
              <a:rPr lang="en-US" sz="3200" dirty="0"/>
              <a:t> </a:t>
            </a:r>
            <a:r>
              <a:rPr lang="en-US" sz="3200" dirty="0" err="1"/>
              <a:t>атмосфере</a:t>
            </a:r>
            <a:r>
              <a:rPr lang="en-US" sz="3200" dirty="0"/>
              <a:t> </a:t>
            </a:r>
            <a:r>
              <a:rPr lang="en-US" sz="3200" dirty="0" err="1"/>
              <a:t>другарства</a:t>
            </a:r>
            <a:r>
              <a:rPr lang="en-US" sz="3200" dirty="0"/>
              <a:t> и </a:t>
            </a:r>
            <a:r>
              <a:rPr lang="en-US" sz="3200" dirty="0" err="1"/>
              <a:t>конструктивног</a:t>
            </a:r>
            <a:r>
              <a:rPr lang="en-US" sz="3200" dirty="0"/>
              <a:t> </a:t>
            </a:r>
            <a:r>
              <a:rPr lang="en-US" sz="3200" dirty="0" err="1"/>
              <a:t>решавања</a:t>
            </a:r>
            <a:r>
              <a:rPr lang="en-US" sz="3200" dirty="0"/>
              <a:t> </a:t>
            </a:r>
            <a:r>
              <a:rPr lang="en-US" sz="3200" dirty="0" err="1"/>
              <a:t>конфликата</a:t>
            </a:r>
            <a:r>
              <a:rPr lang="en-US" sz="3200" dirty="0"/>
              <a:t> у </a:t>
            </a:r>
            <a:r>
              <a:rPr lang="en-US" sz="3200" dirty="0" err="1"/>
              <a:t>вршњачкој</a:t>
            </a:r>
            <a:r>
              <a:rPr lang="en-US" sz="3200" dirty="0"/>
              <a:t> </a:t>
            </a:r>
            <a:r>
              <a:rPr lang="en-US" sz="3200" dirty="0" err="1"/>
              <a:t>популацији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своје</a:t>
            </a:r>
            <a:r>
              <a:rPr lang="en-US" sz="3200" dirty="0"/>
              <a:t> </a:t>
            </a:r>
            <a:r>
              <a:rPr lang="en-US" sz="3200" dirty="0" err="1"/>
              <a:t>ставове</a:t>
            </a:r>
            <a:r>
              <a:rPr lang="en-US" sz="3200" dirty="0"/>
              <a:t> </a:t>
            </a:r>
            <a:r>
              <a:rPr lang="en-US" sz="3200" dirty="0" err="1"/>
              <a:t>брани</a:t>
            </a:r>
            <a:r>
              <a:rPr lang="en-US" sz="3200" dirty="0"/>
              <a:t> </a:t>
            </a:r>
            <a:r>
              <a:rPr lang="en-US" sz="3200" dirty="0" err="1"/>
              <a:t>аргументовано</a:t>
            </a:r>
            <a:r>
              <a:rPr lang="en-US" sz="3200" dirty="0"/>
              <a:t> </a:t>
            </a:r>
            <a:r>
              <a:rPr lang="en-US" sz="3200" dirty="0" err="1"/>
              <a:t>водећи</a:t>
            </a:r>
            <a:r>
              <a:rPr lang="en-US" sz="3200" dirty="0"/>
              <a:t> </a:t>
            </a:r>
            <a:r>
              <a:rPr lang="en-US" sz="3200" dirty="0" err="1"/>
              <a:t>рачуна</a:t>
            </a:r>
            <a:r>
              <a:rPr lang="en-US" sz="3200" dirty="0"/>
              <a:t> о </a:t>
            </a:r>
            <a:r>
              <a:rPr lang="en-US" sz="3200" dirty="0" err="1"/>
              <a:t>осећањима</a:t>
            </a:r>
            <a:r>
              <a:rPr lang="en-US" sz="3200" dirty="0"/>
              <a:t> </a:t>
            </a:r>
            <a:r>
              <a:rPr lang="en-US" sz="3200" dirty="0" err="1"/>
              <a:t>других</a:t>
            </a:r>
            <a:r>
              <a:rPr lang="en-US" sz="3200" dirty="0"/>
              <a:t> и </a:t>
            </a:r>
            <a:r>
              <a:rPr lang="en-US" sz="3200" dirty="0" err="1"/>
              <a:t>усвојеним</a:t>
            </a:r>
            <a:r>
              <a:rPr lang="en-US" sz="3200" dirty="0"/>
              <a:t> </a:t>
            </a:r>
            <a:r>
              <a:rPr lang="en-US" sz="3200" dirty="0" err="1"/>
              <a:t>правилима</a:t>
            </a:r>
            <a:r>
              <a:rPr lang="en-US" sz="3200" dirty="0"/>
              <a:t> </a:t>
            </a:r>
            <a:r>
              <a:rPr lang="en-US" sz="3200" dirty="0" err="1"/>
              <a:t>понашања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својим</a:t>
            </a:r>
            <a:r>
              <a:rPr lang="en-US" sz="3200" dirty="0"/>
              <a:t> </a:t>
            </a:r>
            <a:r>
              <a:rPr lang="en-US" sz="3200" dirty="0" err="1"/>
              <a:t>понашањем</a:t>
            </a:r>
            <a:r>
              <a:rPr lang="en-US" sz="3200" dirty="0"/>
              <a:t> и </a:t>
            </a:r>
            <a:r>
              <a:rPr lang="en-US" sz="3200" dirty="0" err="1"/>
              <a:t>иницијативама</a:t>
            </a:r>
            <a:r>
              <a:rPr lang="en-US" sz="3200" dirty="0"/>
              <a:t> </a:t>
            </a:r>
            <a:r>
              <a:rPr lang="en-US" sz="3200" dirty="0" err="1"/>
              <a:t>које</a:t>
            </a:r>
            <a:r>
              <a:rPr lang="en-US" sz="3200" dirty="0"/>
              <a:t> </a:t>
            </a:r>
            <a:r>
              <a:rPr lang="en-US" sz="3200" dirty="0" err="1"/>
              <a:t>покреће</a:t>
            </a:r>
            <a:r>
              <a:rPr lang="en-US" sz="3200" dirty="0"/>
              <a:t>, </a:t>
            </a:r>
            <a:r>
              <a:rPr lang="en-US" sz="3200" dirty="0" err="1"/>
              <a:t>промовише</a:t>
            </a:r>
            <a:r>
              <a:rPr lang="en-US" sz="3200" dirty="0"/>
              <a:t> </a:t>
            </a:r>
            <a:r>
              <a:rPr lang="en-US" sz="3200" dirty="0" err="1"/>
              <a:t>позитивне</a:t>
            </a:r>
            <a:r>
              <a:rPr lang="en-US" sz="3200" dirty="0"/>
              <a:t> </a:t>
            </a:r>
            <a:r>
              <a:rPr lang="en-US" sz="3200" dirty="0" err="1"/>
              <a:t>вредности</a:t>
            </a:r>
            <a:r>
              <a:rPr lang="en-US" sz="3200" dirty="0"/>
              <a:t>, </a:t>
            </a:r>
            <a:r>
              <a:rPr lang="en-US" sz="3200" dirty="0" err="1"/>
              <a:t>толеранцију</a:t>
            </a:r>
            <a:r>
              <a:rPr lang="en-US" sz="3200" dirty="0"/>
              <a:t>, </a:t>
            </a:r>
            <a:r>
              <a:rPr lang="en-US" sz="3200" dirty="0" err="1"/>
              <a:t>хуманост</a:t>
            </a:r>
            <a:r>
              <a:rPr lang="en-US" sz="3200" dirty="0"/>
              <a:t>, </a:t>
            </a:r>
            <a:r>
              <a:rPr lang="en-US" sz="3200" dirty="0" err="1"/>
              <a:t>солидарност</a:t>
            </a:r>
            <a:r>
              <a:rPr lang="en-US" sz="3200" dirty="0"/>
              <a:t> и </a:t>
            </a:r>
            <a:r>
              <a:rPr lang="en-US" sz="3200" dirty="0" err="1"/>
              <a:t>одговорност</a:t>
            </a:r>
            <a:r>
              <a:rPr lang="en-US" sz="3200" dirty="0"/>
              <a:t> </a:t>
            </a:r>
            <a:r>
              <a:rPr lang="en-US" sz="3200" dirty="0" err="1"/>
              <a:t>према</a:t>
            </a:r>
            <a:r>
              <a:rPr lang="en-US" sz="3200" dirty="0"/>
              <a:t> </a:t>
            </a:r>
            <a:r>
              <a:rPr lang="en-US" sz="3200" dirty="0" err="1"/>
              <a:t>себи</a:t>
            </a:r>
            <a:r>
              <a:rPr lang="en-US" sz="3200" dirty="0"/>
              <a:t>, </a:t>
            </a:r>
            <a:r>
              <a:rPr lang="en-US" sz="3200" dirty="0" err="1"/>
              <a:t>другима</a:t>
            </a:r>
            <a:r>
              <a:rPr lang="en-US" sz="3200" dirty="0"/>
              <a:t> и </a:t>
            </a:r>
            <a:r>
              <a:rPr lang="en-US" sz="3200" dirty="0" err="1"/>
              <a:t>окружењу</a:t>
            </a:r>
            <a:r>
              <a:rPr lang="en-US" sz="3200" dirty="0"/>
              <a:t>;</a:t>
            </a:r>
          </a:p>
          <a:p>
            <a:r>
              <a:rPr lang="en-US" sz="3200" dirty="0"/>
              <a:t>– с </a:t>
            </a:r>
            <a:r>
              <a:rPr lang="en-US" sz="3200" dirty="0" err="1"/>
              <a:t>поштовањем</a:t>
            </a:r>
            <a:r>
              <a:rPr lang="en-US" sz="3200" dirty="0"/>
              <a:t> и </a:t>
            </a:r>
            <a:r>
              <a:rPr lang="en-US" sz="3200" dirty="0" err="1"/>
              <a:t>уважавањем</a:t>
            </a:r>
            <a:r>
              <a:rPr lang="en-US" sz="3200" dirty="0"/>
              <a:t> </a:t>
            </a:r>
            <a:r>
              <a:rPr lang="en-US" sz="3200" dirty="0" err="1"/>
              <a:t>се</a:t>
            </a:r>
            <a:r>
              <a:rPr lang="en-US" sz="3200" dirty="0"/>
              <a:t> </a:t>
            </a:r>
            <a:r>
              <a:rPr lang="en-US" sz="3200" dirty="0" err="1"/>
              <a:t>односи</a:t>
            </a:r>
            <a:r>
              <a:rPr lang="en-US" sz="3200" dirty="0"/>
              <a:t> </a:t>
            </a:r>
            <a:r>
              <a:rPr lang="en-US" sz="3200" dirty="0" err="1"/>
              <a:t>према</a:t>
            </a:r>
            <a:r>
              <a:rPr lang="en-US" sz="3200" dirty="0"/>
              <a:t> </a:t>
            </a:r>
            <a:r>
              <a:rPr lang="en-US" sz="3200" dirty="0" err="1"/>
              <a:t>запосленима</a:t>
            </a:r>
            <a:r>
              <a:rPr lang="en-US" sz="3200" dirty="0"/>
              <a:t> у </a:t>
            </a:r>
            <a:r>
              <a:rPr lang="en-US" sz="3200" dirty="0" err="1"/>
              <a:t>школи</a:t>
            </a:r>
            <a:r>
              <a:rPr lang="en-US" sz="3200" dirty="0"/>
              <a:t> и у </a:t>
            </a:r>
            <a:r>
              <a:rPr lang="en-US" sz="3200" dirty="0" err="1"/>
              <a:t>другим</a:t>
            </a:r>
            <a:r>
              <a:rPr lang="en-US" sz="3200" dirty="0"/>
              <a:t> </a:t>
            </a:r>
            <a:r>
              <a:rPr lang="en-US" sz="3200" dirty="0" err="1"/>
              <a:t>организацијама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поштује</a:t>
            </a:r>
            <a:r>
              <a:rPr lang="en-US" sz="3200" dirty="0"/>
              <a:t> </a:t>
            </a:r>
            <a:r>
              <a:rPr lang="en-US" sz="3200" dirty="0" err="1"/>
              <a:t>школску</a:t>
            </a:r>
            <a:r>
              <a:rPr lang="en-US" sz="3200" dirty="0"/>
              <a:t> </a:t>
            </a:r>
            <a:r>
              <a:rPr lang="en-US" sz="3200" dirty="0" err="1"/>
              <a:t>имовину</a:t>
            </a:r>
            <a:r>
              <a:rPr lang="en-US" sz="3200" dirty="0"/>
              <a:t> и </a:t>
            </a:r>
            <a:r>
              <a:rPr lang="en-US" sz="3200" dirty="0" err="1"/>
              <a:t>имовину</a:t>
            </a:r>
            <a:r>
              <a:rPr lang="en-US" sz="3200" dirty="0"/>
              <a:t> </a:t>
            </a:r>
            <a:r>
              <a:rPr lang="en-US" sz="3200" dirty="0" err="1"/>
              <a:t>других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има</a:t>
            </a:r>
            <a:r>
              <a:rPr lang="en-US" sz="3200" dirty="0"/>
              <a:t> </a:t>
            </a:r>
            <a:r>
              <a:rPr lang="en-US" sz="3200" dirty="0" err="1"/>
              <a:t>активан</a:t>
            </a:r>
            <a:r>
              <a:rPr lang="en-US" sz="3200" dirty="0"/>
              <a:t> </a:t>
            </a:r>
            <a:r>
              <a:rPr lang="en-US" sz="3200" dirty="0" err="1"/>
              <a:t>однос</a:t>
            </a:r>
            <a:r>
              <a:rPr lang="en-US" sz="3200" dirty="0"/>
              <a:t> </a:t>
            </a:r>
            <a:r>
              <a:rPr lang="en-US" sz="3200" dirty="0" err="1"/>
              <a:t>према</a:t>
            </a:r>
            <a:r>
              <a:rPr lang="en-US" sz="3200" dirty="0"/>
              <a:t> </a:t>
            </a:r>
            <a:r>
              <a:rPr lang="en-US" sz="3200" dirty="0" err="1"/>
              <a:t>очувању</a:t>
            </a:r>
            <a:r>
              <a:rPr lang="en-US" sz="3200" dirty="0"/>
              <a:t> и </a:t>
            </a:r>
            <a:r>
              <a:rPr lang="en-US" sz="3200" dirty="0" err="1"/>
              <a:t>заштити</a:t>
            </a:r>
            <a:r>
              <a:rPr lang="en-US" sz="3200" dirty="0"/>
              <a:t> </a:t>
            </a:r>
            <a:r>
              <a:rPr lang="en-US" sz="3200" dirty="0" err="1"/>
              <a:t>животне</a:t>
            </a:r>
            <a:r>
              <a:rPr lang="en-US" sz="3200" dirty="0"/>
              <a:t> </a:t>
            </a:r>
            <a:r>
              <a:rPr lang="en-US" sz="3200" dirty="0" err="1"/>
              <a:t>средине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81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5529" y="163773"/>
            <a:ext cx="10754436" cy="6583869"/>
          </a:xfrm>
        </p:spPr>
        <p:txBody>
          <a:bodyPr>
            <a:normAutofit fontScale="77500" lnSpcReduction="20000"/>
          </a:bodyPr>
          <a:lstStyle/>
          <a:p>
            <a:endParaRPr lang="sr-Cyrl-RS" sz="3200" dirty="0" smtClean="0"/>
          </a:p>
          <a:p>
            <a:r>
              <a:rPr lang="en-US" sz="3200" dirty="0" smtClean="0"/>
              <a:t>2</a:t>
            </a:r>
            <a:r>
              <a:rPr lang="en-US" sz="3200" dirty="0"/>
              <a:t>) </a:t>
            </a:r>
            <a:r>
              <a:rPr lang="en-US" sz="3200" b="1" u="sng" dirty="0" err="1"/>
              <a:t>Оцену</a:t>
            </a:r>
            <a:r>
              <a:rPr lang="en-US" sz="3200" b="1" u="sng" dirty="0"/>
              <a:t> </a:t>
            </a:r>
            <a:r>
              <a:rPr lang="en-US" sz="3200" b="1" u="sng" dirty="0" err="1"/>
              <a:t>врло</a:t>
            </a:r>
            <a:r>
              <a:rPr lang="en-US" sz="3200" b="1" u="sng" dirty="0"/>
              <a:t> </a:t>
            </a:r>
            <a:r>
              <a:rPr lang="en-US" sz="3200" b="1" u="sng" dirty="0" err="1"/>
              <a:t>добро</a:t>
            </a:r>
            <a:r>
              <a:rPr lang="en-US" sz="3200" b="1" u="sng" dirty="0"/>
              <a:t> (4) </a:t>
            </a:r>
            <a:r>
              <a:rPr lang="en-US" sz="3200" b="1" u="sng" dirty="0" err="1"/>
              <a:t>добија</a:t>
            </a:r>
            <a:r>
              <a:rPr lang="en-US" sz="3200" b="1" u="sng" dirty="0"/>
              <a:t> </a:t>
            </a:r>
            <a:r>
              <a:rPr lang="en-US" sz="3200" b="1" u="sng" dirty="0" err="1"/>
              <a:t>ученик</a:t>
            </a:r>
            <a:r>
              <a:rPr lang="en-US" sz="3200" b="1" u="sng" dirty="0"/>
              <a:t> </a:t>
            </a:r>
            <a:r>
              <a:rPr lang="en-US" sz="3200" b="1" u="sng" dirty="0" err="1"/>
              <a:t>који</a:t>
            </a:r>
            <a:r>
              <a:rPr lang="en-US" sz="3200" b="1" u="sng" dirty="0"/>
              <a:t> </a:t>
            </a:r>
            <a:r>
              <a:rPr lang="en-US" sz="3200" b="1" u="sng" dirty="0" err="1"/>
              <a:t>је</a:t>
            </a:r>
            <a:r>
              <a:rPr lang="en-US" sz="3200" b="1" u="sng" dirty="0"/>
              <a:t> </a:t>
            </a:r>
            <a:r>
              <a:rPr lang="en-US" sz="3200" b="1" u="sng" dirty="0" err="1"/>
              <a:t>остварио</a:t>
            </a:r>
            <a:r>
              <a:rPr lang="en-US" sz="3200" b="1" u="sng" dirty="0"/>
              <a:t> </a:t>
            </a:r>
            <a:r>
              <a:rPr lang="en-US" sz="3200" b="1" u="sng" dirty="0" err="1"/>
              <a:t>следеће</a:t>
            </a:r>
            <a:r>
              <a:rPr lang="en-US" sz="3200" b="1" u="sng" dirty="0"/>
              <a:t> </a:t>
            </a:r>
            <a:r>
              <a:rPr lang="en-US" sz="3200" b="1" u="sng" dirty="0" err="1"/>
              <a:t>услове</a:t>
            </a:r>
            <a:r>
              <a:rPr lang="en-US" sz="3200" b="1" u="sng" dirty="0"/>
              <a:t>: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углавном</a:t>
            </a:r>
            <a:r>
              <a:rPr lang="en-US" sz="3200" dirty="0"/>
              <a:t> </a:t>
            </a:r>
            <a:r>
              <a:rPr lang="en-US" sz="3200" dirty="0" err="1"/>
              <a:t>извршава</a:t>
            </a:r>
            <a:r>
              <a:rPr lang="en-US" sz="3200" dirty="0"/>
              <a:t> и </a:t>
            </a:r>
            <a:r>
              <a:rPr lang="en-US" sz="3200" dirty="0" err="1"/>
              <a:t>испуњава</a:t>
            </a:r>
            <a:r>
              <a:rPr lang="en-US" sz="3200" dirty="0"/>
              <a:t> </a:t>
            </a:r>
            <a:r>
              <a:rPr lang="en-US" sz="3200" dirty="0" err="1"/>
              <a:t>школске</a:t>
            </a:r>
            <a:r>
              <a:rPr lang="en-US" sz="3200" dirty="0"/>
              <a:t> </a:t>
            </a:r>
            <a:r>
              <a:rPr lang="en-US" sz="3200" dirty="0" err="1"/>
              <a:t>обавезе</a:t>
            </a:r>
            <a:r>
              <a:rPr lang="en-US" sz="3200" dirty="0"/>
              <a:t> </a:t>
            </a:r>
            <a:r>
              <a:rPr lang="en-US" sz="3200" dirty="0" err="1"/>
              <a:t>које</a:t>
            </a:r>
            <a:r>
              <a:rPr lang="en-US" sz="3200" dirty="0"/>
              <a:t> </a:t>
            </a:r>
            <a:r>
              <a:rPr lang="en-US" sz="3200" dirty="0" err="1"/>
              <a:t>се</a:t>
            </a:r>
            <a:r>
              <a:rPr lang="en-US" sz="3200" dirty="0"/>
              <a:t> </a:t>
            </a:r>
            <a:r>
              <a:rPr lang="en-US" sz="3200" dirty="0" err="1"/>
              <a:t>односе</a:t>
            </a:r>
            <a:r>
              <a:rPr lang="en-US" sz="3200" dirty="0"/>
              <a:t> </a:t>
            </a:r>
            <a:r>
              <a:rPr lang="en-US" sz="3200" dirty="0" err="1"/>
              <a:t>на</a:t>
            </a:r>
            <a:r>
              <a:rPr lang="en-US" sz="3200" dirty="0"/>
              <a:t> </a:t>
            </a:r>
            <a:r>
              <a:rPr lang="en-US" sz="3200" dirty="0" err="1"/>
              <a:t>наставу</a:t>
            </a:r>
            <a:r>
              <a:rPr lang="en-US" sz="3200" dirty="0"/>
              <a:t> и </a:t>
            </a:r>
            <a:r>
              <a:rPr lang="en-US" sz="3200" dirty="0" err="1"/>
              <a:t>друге</a:t>
            </a:r>
            <a:r>
              <a:rPr lang="en-US" sz="3200" dirty="0"/>
              <a:t> </a:t>
            </a:r>
            <a:r>
              <a:rPr lang="en-US" sz="3200" dirty="0" err="1"/>
              <a:t>облике</a:t>
            </a:r>
            <a:r>
              <a:rPr lang="en-US" sz="3200" dirty="0"/>
              <a:t> </a:t>
            </a:r>
            <a:r>
              <a:rPr lang="en-US" sz="3200" dirty="0" err="1"/>
              <a:t>рада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углавном</a:t>
            </a:r>
            <a:r>
              <a:rPr lang="en-US" sz="3200" dirty="0"/>
              <a:t> </a:t>
            </a:r>
            <a:r>
              <a:rPr lang="en-US" sz="3200" dirty="0" err="1"/>
              <a:t>поштује</a:t>
            </a:r>
            <a:r>
              <a:rPr lang="en-US" sz="3200" dirty="0"/>
              <a:t> </a:t>
            </a:r>
            <a:r>
              <a:rPr lang="en-US" sz="3200" dirty="0" err="1"/>
              <a:t>правила</a:t>
            </a:r>
            <a:r>
              <a:rPr lang="en-US" sz="3200" dirty="0"/>
              <a:t> </a:t>
            </a:r>
            <a:r>
              <a:rPr lang="en-US" sz="3200" dirty="0" err="1"/>
              <a:t>понашања</a:t>
            </a:r>
            <a:r>
              <a:rPr lang="en-US" sz="3200" dirty="0"/>
              <a:t> и </a:t>
            </a:r>
            <a:r>
              <a:rPr lang="en-US" sz="3200" dirty="0" err="1"/>
              <a:t>мере</a:t>
            </a:r>
            <a:r>
              <a:rPr lang="en-US" sz="3200" dirty="0"/>
              <a:t> </a:t>
            </a:r>
            <a:r>
              <a:rPr lang="en-US" sz="3200" dirty="0" err="1"/>
              <a:t>безбедности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има</a:t>
            </a:r>
            <a:r>
              <a:rPr lang="en-US" sz="3200" dirty="0"/>
              <a:t> </a:t>
            </a:r>
            <a:r>
              <a:rPr lang="en-US" sz="3200" dirty="0" err="1"/>
              <a:t>коректан</a:t>
            </a:r>
            <a:r>
              <a:rPr lang="en-US" sz="3200" dirty="0"/>
              <a:t> </a:t>
            </a:r>
            <a:r>
              <a:rPr lang="en-US" sz="3200" dirty="0" err="1"/>
              <a:t>однос</a:t>
            </a:r>
            <a:r>
              <a:rPr lang="en-US" sz="3200" dirty="0"/>
              <a:t> </a:t>
            </a:r>
            <a:r>
              <a:rPr lang="en-US" sz="3200" dirty="0" err="1"/>
              <a:t>према</a:t>
            </a:r>
            <a:r>
              <a:rPr lang="en-US" sz="3200" dirty="0"/>
              <a:t> </a:t>
            </a:r>
            <a:r>
              <a:rPr lang="en-US" sz="3200" dirty="0" err="1"/>
              <a:t>другим</a:t>
            </a:r>
            <a:r>
              <a:rPr lang="en-US" sz="3200" dirty="0"/>
              <a:t> </a:t>
            </a:r>
            <a:r>
              <a:rPr lang="en-US" sz="3200" dirty="0" err="1"/>
              <a:t>ученицима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прихвата</a:t>
            </a:r>
            <a:r>
              <a:rPr lang="en-US" sz="3200" dirty="0"/>
              <a:t> и </a:t>
            </a:r>
            <a:r>
              <a:rPr lang="en-US" sz="3200" dirty="0" err="1"/>
              <a:t>примењује</a:t>
            </a:r>
            <a:r>
              <a:rPr lang="en-US" sz="3200" dirty="0"/>
              <a:t> </a:t>
            </a:r>
            <a:r>
              <a:rPr lang="en-US" sz="3200" dirty="0" err="1"/>
              <a:t>правила</a:t>
            </a:r>
            <a:r>
              <a:rPr lang="en-US" sz="3200" dirty="0"/>
              <a:t> у </a:t>
            </a:r>
            <a:r>
              <a:rPr lang="en-US" sz="3200" dirty="0" err="1"/>
              <a:t>неговању</a:t>
            </a:r>
            <a:r>
              <a:rPr lang="en-US" sz="3200" dirty="0"/>
              <a:t> </a:t>
            </a:r>
            <a:r>
              <a:rPr lang="en-US" sz="3200" dirty="0" err="1"/>
              <a:t>атмосфере</a:t>
            </a:r>
            <a:r>
              <a:rPr lang="en-US" sz="3200" dirty="0"/>
              <a:t> </a:t>
            </a:r>
            <a:r>
              <a:rPr lang="en-US" sz="3200" dirty="0" err="1"/>
              <a:t>другарства</a:t>
            </a:r>
            <a:r>
              <a:rPr lang="en-US" sz="3200" dirty="0"/>
              <a:t> и </a:t>
            </a:r>
            <a:r>
              <a:rPr lang="en-US" sz="3200" dirty="0" err="1"/>
              <a:t>конструктивног</a:t>
            </a:r>
            <a:r>
              <a:rPr lang="en-US" sz="3200" dirty="0"/>
              <a:t> </a:t>
            </a:r>
            <a:r>
              <a:rPr lang="en-US" sz="3200" dirty="0" err="1"/>
              <a:t>решавања</a:t>
            </a:r>
            <a:r>
              <a:rPr lang="en-US" sz="3200" dirty="0"/>
              <a:t> </a:t>
            </a:r>
            <a:r>
              <a:rPr lang="en-US" sz="3200" dirty="0" err="1"/>
              <a:t>конфликата</a:t>
            </a:r>
            <a:r>
              <a:rPr lang="en-US" sz="3200" dirty="0"/>
              <a:t> у </a:t>
            </a:r>
            <a:r>
              <a:rPr lang="en-US" sz="3200" dirty="0" err="1"/>
              <a:t>вршњачкој</a:t>
            </a:r>
            <a:r>
              <a:rPr lang="en-US" sz="3200" dirty="0"/>
              <a:t> </a:t>
            </a:r>
            <a:r>
              <a:rPr lang="en-US" sz="3200" dirty="0" err="1"/>
              <a:t>популацији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бранећи</a:t>
            </a:r>
            <a:r>
              <a:rPr lang="en-US" sz="3200" dirty="0"/>
              <a:t> </a:t>
            </a:r>
            <a:r>
              <a:rPr lang="en-US" sz="3200" dirty="0" err="1"/>
              <a:t>своје</a:t>
            </a:r>
            <a:r>
              <a:rPr lang="en-US" sz="3200" dirty="0"/>
              <a:t> </a:t>
            </a:r>
            <a:r>
              <a:rPr lang="en-US" sz="3200" dirty="0" err="1"/>
              <a:t>ставове</a:t>
            </a:r>
            <a:r>
              <a:rPr lang="en-US" sz="3200" dirty="0"/>
              <a:t> </a:t>
            </a:r>
            <a:r>
              <a:rPr lang="en-US" sz="3200" dirty="0" err="1"/>
              <a:t>мање</a:t>
            </a:r>
            <a:r>
              <a:rPr lang="en-US" sz="3200" dirty="0"/>
              <a:t> </a:t>
            </a:r>
            <a:r>
              <a:rPr lang="en-US" sz="3200" dirty="0" err="1"/>
              <a:t>води</a:t>
            </a:r>
            <a:r>
              <a:rPr lang="en-US" sz="3200" dirty="0"/>
              <a:t> </a:t>
            </a:r>
            <a:r>
              <a:rPr lang="en-US" sz="3200" dirty="0" err="1"/>
              <a:t>рачуна</a:t>
            </a:r>
            <a:r>
              <a:rPr lang="en-US" sz="3200" dirty="0"/>
              <a:t> о </a:t>
            </a:r>
            <a:r>
              <a:rPr lang="en-US" sz="3200" dirty="0" err="1"/>
              <a:t>усвојеним</a:t>
            </a:r>
            <a:r>
              <a:rPr lang="en-US" sz="3200" dirty="0"/>
              <a:t> </a:t>
            </a:r>
            <a:r>
              <a:rPr lang="en-US" sz="3200" dirty="0" err="1"/>
              <a:t>правилима</a:t>
            </a:r>
            <a:r>
              <a:rPr lang="en-US" sz="3200" dirty="0"/>
              <a:t> </a:t>
            </a:r>
            <a:r>
              <a:rPr lang="en-US" sz="3200" dirty="0" err="1"/>
              <a:t>понашања</a:t>
            </a:r>
            <a:r>
              <a:rPr lang="en-US" sz="3200" dirty="0"/>
              <a:t> и </a:t>
            </a:r>
            <a:r>
              <a:rPr lang="en-US" sz="3200" dirty="0" err="1"/>
              <a:t>осећањима</a:t>
            </a:r>
            <a:r>
              <a:rPr lang="en-US" sz="3200" dirty="0"/>
              <a:t> </a:t>
            </a:r>
            <a:r>
              <a:rPr lang="en-US" sz="3200" dirty="0" err="1"/>
              <a:t>других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својим</a:t>
            </a:r>
            <a:r>
              <a:rPr lang="en-US" sz="3200" dirty="0"/>
              <a:t> </a:t>
            </a:r>
            <a:r>
              <a:rPr lang="en-US" sz="3200" dirty="0" err="1"/>
              <a:t>понашањем</a:t>
            </a:r>
            <a:r>
              <a:rPr lang="en-US" sz="3200" dirty="0"/>
              <a:t> и </a:t>
            </a:r>
            <a:r>
              <a:rPr lang="en-US" sz="3200" dirty="0" err="1"/>
              <a:t>иницијативама</a:t>
            </a:r>
            <a:r>
              <a:rPr lang="en-US" sz="3200" dirty="0"/>
              <a:t> </a:t>
            </a:r>
            <a:r>
              <a:rPr lang="en-US" sz="3200" dirty="0" err="1"/>
              <a:t>подржава</a:t>
            </a:r>
            <a:r>
              <a:rPr lang="en-US" sz="3200" dirty="0"/>
              <a:t> и </a:t>
            </a:r>
            <a:r>
              <a:rPr lang="en-US" sz="3200" dirty="0" err="1"/>
              <a:t>промовише</a:t>
            </a:r>
            <a:r>
              <a:rPr lang="en-US" sz="3200" dirty="0"/>
              <a:t> </a:t>
            </a:r>
            <a:r>
              <a:rPr lang="en-US" sz="3200" dirty="0" err="1"/>
              <a:t>позитивне</a:t>
            </a:r>
            <a:r>
              <a:rPr lang="en-US" sz="3200" dirty="0"/>
              <a:t> </a:t>
            </a:r>
            <a:r>
              <a:rPr lang="en-US" sz="3200" dirty="0" err="1"/>
              <a:t>вредности</a:t>
            </a:r>
            <a:r>
              <a:rPr lang="en-US" sz="3200" dirty="0"/>
              <a:t>, </a:t>
            </a:r>
            <a:r>
              <a:rPr lang="en-US" sz="3200" dirty="0" err="1"/>
              <a:t>толеранцију</a:t>
            </a:r>
            <a:r>
              <a:rPr lang="en-US" sz="3200" dirty="0"/>
              <a:t>, </a:t>
            </a:r>
            <a:r>
              <a:rPr lang="en-US" sz="3200" dirty="0" err="1"/>
              <a:t>хуманост</a:t>
            </a:r>
            <a:r>
              <a:rPr lang="en-US" sz="3200" dirty="0"/>
              <a:t>, </a:t>
            </a:r>
            <a:r>
              <a:rPr lang="en-US" sz="3200" dirty="0" err="1"/>
              <a:t>солидарност</a:t>
            </a:r>
            <a:r>
              <a:rPr lang="en-US" sz="3200" dirty="0"/>
              <a:t> и </a:t>
            </a:r>
            <a:r>
              <a:rPr lang="en-US" sz="3200" dirty="0" err="1"/>
              <a:t>одговорност</a:t>
            </a:r>
            <a:r>
              <a:rPr lang="en-US" sz="3200" dirty="0"/>
              <a:t> </a:t>
            </a:r>
            <a:r>
              <a:rPr lang="en-US" sz="3200" dirty="0" err="1"/>
              <a:t>према</a:t>
            </a:r>
            <a:r>
              <a:rPr lang="en-US" sz="3200" dirty="0"/>
              <a:t> </a:t>
            </a:r>
            <a:r>
              <a:rPr lang="en-US" sz="3200" dirty="0" err="1"/>
              <a:t>себи</a:t>
            </a:r>
            <a:r>
              <a:rPr lang="en-US" sz="3200" dirty="0"/>
              <a:t>, </a:t>
            </a:r>
            <a:r>
              <a:rPr lang="en-US" sz="3200" dirty="0" err="1"/>
              <a:t>другима</a:t>
            </a:r>
            <a:r>
              <a:rPr lang="en-US" sz="3200" dirty="0"/>
              <a:t> и </a:t>
            </a:r>
            <a:r>
              <a:rPr lang="en-US" sz="3200" dirty="0" err="1"/>
              <a:t>окружењу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има</a:t>
            </a:r>
            <a:r>
              <a:rPr lang="en-US" sz="3200" dirty="0"/>
              <a:t> </a:t>
            </a:r>
            <a:r>
              <a:rPr lang="en-US" sz="3200" dirty="0" err="1"/>
              <a:t>коректан</a:t>
            </a:r>
            <a:r>
              <a:rPr lang="en-US" sz="3200" dirty="0"/>
              <a:t> </a:t>
            </a:r>
            <a:r>
              <a:rPr lang="en-US" sz="3200" dirty="0" err="1"/>
              <a:t>однос</a:t>
            </a:r>
            <a:r>
              <a:rPr lang="en-US" sz="3200" dirty="0"/>
              <a:t> </a:t>
            </a:r>
            <a:r>
              <a:rPr lang="en-US" sz="3200" dirty="0" err="1"/>
              <a:t>према</a:t>
            </a:r>
            <a:r>
              <a:rPr lang="en-US" sz="3200" dirty="0"/>
              <a:t> </a:t>
            </a:r>
            <a:r>
              <a:rPr lang="en-US" sz="3200" dirty="0" err="1"/>
              <a:t>запосленима</a:t>
            </a:r>
            <a:r>
              <a:rPr lang="en-US" sz="3200" dirty="0"/>
              <a:t> у </a:t>
            </a:r>
            <a:r>
              <a:rPr lang="en-US" sz="3200" dirty="0" err="1"/>
              <a:t>школи</a:t>
            </a:r>
            <a:r>
              <a:rPr lang="en-US" sz="3200" dirty="0"/>
              <a:t> и у </a:t>
            </a:r>
            <a:r>
              <a:rPr lang="en-US" sz="3200" dirty="0" err="1"/>
              <a:t>другим</a:t>
            </a:r>
            <a:r>
              <a:rPr lang="en-US" sz="3200" dirty="0"/>
              <a:t> </a:t>
            </a:r>
            <a:r>
              <a:rPr lang="en-US" sz="3200" dirty="0" err="1"/>
              <a:t>организацијама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преузима</a:t>
            </a:r>
            <a:r>
              <a:rPr lang="en-US" sz="3200" dirty="0"/>
              <a:t> </a:t>
            </a:r>
            <a:r>
              <a:rPr lang="en-US" sz="3200" dirty="0" err="1"/>
              <a:t>одговорност</a:t>
            </a:r>
            <a:r>
              <a:rPr lang="en-US" sz="3200" dirty="0"/>
              <a:t> </a:t>
            </a:r>
            <a:r>
              <a:rPr lang="en-US" sz="3200" dirty="0" err="1"/>
              <a:t>за</a:t>
            </a:r>
            <a:r>
              <a:rPr lang="en-US" sz="3200" dirty="0"/>
              <a:t> </a:t>
            </a:r>
            <a:r>
              <a:rPr lang="en-US" sz="3200" dirty="0" err="1"/>
              <a:t>своје</a:t>
            </a:r>
            <a:r>
              <a:rPr lang="en-US" sz="3200" dirty="0"/>
              <a:t> </a:t>
            </a:r>
            <a:r>
              <a:rPr lang="en-US" sz="3200" dirty="0" err="1"/>
              <a:t>поступке</a:t>
            </a:r>
            <a:r>
              <a:rPr lang="en-US" sz="3200" dirty="0"/>
              <a:t> и </a:t>
            </a:r>
            <a:r>
              <a:rPr lang="en-US" sz="3200" dirty="0" err="1"/>
              <a:t>коригује</a:t>
            </a:r>
            <a:r>
              <a:rPr lang="en-US" sz="3200" dirty="0"/>
              <a:t> </a:t>
            </a:r>
            <a:r>
              <a:rPr lang="en-US" sz="3200" dirty="0" err="1"/>
              <a:t>своје</a:t>
            </a:r>
            <a:r>
              <a:rPr lang="en-US" sz="3200" dirty="0"/>
              <a:t> </a:t>
            </a:r>
            <a:r>
              <a:rPr lang="en-US" sz="3200" dirty="0" err="1"/>
              <a:t>понашање</a:t>
            </a:r>
            <a:r>
              <a:rPr lang="en-US" sz="3200" dirty="0"/>
              <a:t> </a:t>
            </a:r>
            <a:r>
              <a:rPr lang="en-US" sz="3200" dirty="0" err="1"/>
              <a:t>након</a:t>
            </a:r>
            <a:r>
              <a:rPr lang="en-US" sz="3200" dirty="0"/>
              <a:t> </a:t>
            </a:r>
            <a:r>
              <a:rPr lang="en-US" sz="3200" dirty="0" err="1"/>
              <a:t>опомене</a:t>
            </a:r>
            <a:r>
              <a:rPr lang="en-US" sz="3200" dirty="0"/>
              <a:t> </a:t>
            </a:r>
            <a:r>
              <a:rPr lang="en-US" sz="3200" dirty="0" err="1"/>
              <a:t>или</a:t>
            </a:r>
            <a:r>
              <a:rPr lang="en-US" sz="3200" dirty="0"/>
              <a:t> </a:t>
            </a:r>
            <a:r>
              <a:rPr lang="en-US" sz="3200" dirty="0" err="1"/>
              <a:t>изречене</a:t>
            </a:r>
            <a:r>
              <a:rPr lang="en-US" sz="3200" dirty="0"/>
              <a:t> </a:t>
            </a:r>
            <a:r>
              <a:rPr lang="en-US" sz="3200" dirty="0" err="1"/>
              <a:t>васпитне</a:t>
            </a:r>
            <a:r>
              <a:rPr lang="en-US" sz="3200" dirty="0"/>
              <a:t> </a:t>
            </a:r>
            <a:r>
              <a:rPr lang="en-US" sz="3200" dirty="0" err="1"/>
              <a:t>мере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има</a:t>
            </a:r>
            <a:r>
              <a:rPr lang="en-US" sz="3200" dirty="0"/>
              <a:t> </a:t>
            </a:r>
            <a:r>
              <a:rPr lang="en-US" sz="3200" dirty="0" err="1"/>
              <a:t>коректан</a:t>
            </a:r>
            <a:r>
              <a:rPr lang="en-US" sz="3200" dirty="0"/>
              <a:t> </a:t>
            </a:r>
            <a:r>
              <a:rPr lang="en-US" sz="3200" dirty="0" err="1"/>
              <a:t>однос</a:t>
            </a:r>
            <a:r>
              <a:rPr lang="en-US" sz="3200" dirty="0"/>
              <a:t> </a:t>
            </a:r>
            <a:r>
              <a:rPr lang="en-US" sz="3200" dirty="0" err="1"/>
              <a:t>према</a:t>
            </a:r>
            <a:r>
              <a:rPr lang="en-US" sz="3200" dirty="0"/>
              <a:t> </a:t>
            </a:r>
            <a:r>
              <a:rPr lang="en-US" sz="3200" dirty="0" err="1"/>
              <a:t>школској</a:t>
            </a:r>
            <a:r>
              <a:rPr lang="en-US" sz="3200" dirty="0"/>
              <a:t> </a:t>
            </a:r>
            <a:r>
              <a:rPr lang="en-US" sz="3200" dirty="0" err="1"/>
              <a:t>имовини</a:t>
            </a:r>
            <a:r>
              <a:rPr lang="en-US" sz="3200" dirty="0"/>
              <a:t> и </a:t>
            </a:r>
            <a:r>
              <a:rPr lang="en-US" sz="3200" dirty="0" err="1"/>
              <a:t>имовини</a:t>
            </a:r>
            <a:r>
              <a:rPr lang="en-US" sz="3200" dirty="0"/>
              <a:t> </a:t>
            </a:r>
            <a:r>
              <a:rPr lang="en-US" sz="3200" dirty="0" err="1"/>
              <a:t>других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чува</a:t>
            </a:r>
            <a:r>
              <a:rPr lang="en-US" sz="3200" dirty="0"/>
              <a:t> </a:t>
            </a:r>
            <a:r>
              <a:rPr lang="en-US" sz="3200" dirty="0" err="1"/>
              <a:t>животну</a:t>
            </a:r>
            <a:r>
              <a:rPr lang="en-US" sz="3200" dirty="0"/>
              <a:t> </a:t>
            </a:r>
            <a:r>
              <a:rPr lang="en-US" sz="3200" dirty="0" err="1"/>
              <a:t>средину</a:t>
            </a:r>
            <a:r>
              <a:rPr lang="en-US" sz="3200" dirty="0"/>
              <a:t>.</a:t>
            </a:r>
          </a:p>
          <a:p>
            <a:pPr algn="just"/>
            <a:endParaRPr lang="en-US" sz="3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8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5529" y="630622"/>
            <a:ext cx="10754436" cy="611702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u="sng" dirty="0"/>
              <a:t>3) </a:t>
            </a:r>
            <a:r>
              <a:rPr lang="en-US" sz="3200" b="1" u="sng" dirty="0" err="1"/>
              <a:t>Оцену</a:t>
            </a:r>
            <a:r>
              <a:rPr lang="en-US" sz="3200" b="1" u="sng" dirty="0"/>
              <a:t> </a:t>
            </a:r>
            <a:r>
              <a:rPr lang="en-US" sz="3200" b="1" u="sng" dirty="0" err="1"/>
              <a:t>добар</a:t>
            </a:r>
            <a:r>
              <a:rPr lang="en-US" sz="3200" b="1" u="sng" dirty="0"/>
              <a:t> (3) </a:t>
            </a:r>
            <a:r>
              <a:rPr lang="en-US" sz="3200" b="1" u="sng" dirty="0" err="1"/>
              <a:t>добија</a:t>
            </a:r>
            <a:r>
              <a:rPr lang="en-US" sz="3200" b="1" u="sng" dirty="0"/>
              <a:t> </a:t>
            </a:r>
            <a:r>
              <a:rPr lang="en-US" sz="3200" b="1" u="sng" dirty="0" err="1"/>
              <a:t>ученик</a:t>
            </a:r>
            <a:r>
              <a:rPr lang="en-US" sz="3200" b="1" u="sng" dirty="0"/>
              <a:t> </a:t>
            </a:r>
            <a:r>
              <a:rPr lang="en-US" sz="3200" b="1" u="sng" dirty="0" err="1"/>
              <a:t>који</a:t>
            </a:r>
            <a:r>
              <a:rPr lang="en-US" sz="3200" b="1" u="sng" dirty="0"/>
              <a:t> </a:t>
            </a:r>
            <a:r>
              <a:rPr lang="en-US" sz="3200" b="1" u="sng" dirty="0" err="1"/>
              <a:t>је</a:t>
            </a:r>
            <a:r>
              <a:rPr lang="en-US" sz="3200" b="1" u="sng" dirty="0"/>
              <a:t> </a:t>
            </a:r>
            <a:r>
              <a:rPr lang="en-US" sz="3200" b="1" u="sng" dirty="0" err="1"/>
              <a:t>остварио</a:t>
            </a:r>
            <a:r>
              <a:rPr lang="en-US" sz="3200" b="1" u="sng" dirty="0"/>
              <a:t> </a:t>
            </a:r>
            <a:r>
              <a:rPr lang="en-US" sz="3200" b="1" u="sng" dirty="0" err="1"/>
              <a:t>следеће</a:t>
            </a:r>
            <a:r>
              <a:rPr lang="en-US" sz="3200" b="1" u="sng" dirty="0"/>
              <a:t> </a:t>
            </a:r>
            <a:r>
              <a:rPr lang="en-US" sz="3200" b="1" u="sng" dirty="0" err="1"/>
              <a:t>услове</a:t>
            </a:r>
            <a:r>
              <a:rPr lang="en-US" sz="3200" b="1" u="sng" dirty="0"/>
              <a:t>: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повремено</a:t>
            </a:r>
            <a:r>
              <a:rPr lang="en-US" sz="3200" dirty="0"/>
              <a:t> </a:t>
            </a:r>
            <a:r>
              <a:rPr lang="en-US" sz="3200" dirty="0" err="1"/>
              <a:t>постоје</a:t>
            </a:r>
            <a:r>
              <a:rPr lang="en-US" sz="3200" dirty="0"/>
              <a:t> </a:t>
            </a:r>
            <a:r>
              <a:rPr lang="en-US" sz="3200" dirty="0" err="1"/>
              <a:t>ситуације</a:t>
            </a:r>
            <a:r>
              <a:rPr lang="en-US" sz="3200" dirty="0"/>
              <a:t> </a:t>
            </a:r>
            <a:r>
              <a:rPr lang="en-US" sz="3200" dirty="0" err="1"/>
              <a:t>када</a:t>
            </a:r>
            <a:r>
              <a:rPr lang="en-US" sz="3200" dirty="0"/>
              <a:t> </a:t>
            </a:r>
            <a:r>
              <a:rPr lang="en-US" sz="3200" dirty="0" err="1"/>
              <a:t>га</a:t>
            </a:r>
            <a:r>
              <a:rPr lang="en-US" sz="3200" dirty="0"/>
              <a:t> </a:t>
            </a:r>
            <a:r>
              <a:rPr lang="en-US" sz="3200" dirty="0" err="1"/>
              <a:t>је</a:t>
            </a:r>
            <a:r>
              <a:rPr lang="en-US" sz="3200" dirty="0"/>
              <a:t> </a:t>
            </a:r>
            <a:r>
              <a:rPr lang="en-US" sz="3200" dirty="0" err="1"/>
              <a:t>потребно</a:t>
            </a:r>
            <a:r>
              <a:rPr lang="en-US" sz="3200" dirty="0"/>
              <a:t> </a:t>
            </a:r>
            <a:r>
              <a:rPr lang="en-US" sz="3200" dirty="0" err="1"/>
              <a:t>опомињати</a:t>
            </a:r>
            <a:r>
              <a:rPr lang="en-US" sz="3200" dirty="0"/>
              <a:t> </a:t>
            </a:r>
            <a:r>
              <a:rPr lang="en-US" sz="3200" dirty="0" err="1"/>
              <a:t>на</a:t>
            </a:r>
            <a:r>
              <a:rPr lang="en-US" sz="3200" dirty="0"/>
              <a:t> </a:t>
            </a:r>
            <a:r>
              <a:rPr lang="en-US" sz="3200" dirty="0" err="1"/>
              <a:t>извршавање</a:t>
            </a:r>
            <a:r>
              <a:rPr lang="en-US" sz="3200" dirty="0"/>
              <a:t> </a:t>
            </a:r>
            <a:r>
              <a:rPr lang="en-US" sz="3200" dirty="0" err="1"/>
              <a:t>школских</a:t>
            </a:r>
            <a:r>
              <a:rPr lang="en-US" sz="3200" dirty="0"/>
              <a:t> </a:t>
            </a:r>
            <a:r>
              <a:rPr lang="en-US" sz="3200" dirty="0" err="1"/>
              <a:t>обавеза</a:t>
            </a:r>
            <a:r>
              <a:rPr lang="en-US" sz="3200" dirty="0"/>
              <a:t> </a:t>
            </a:r>
            <a:r>
              <a:rPr lang="en-US" sz="3200" dirty="0" err="1"/>
              <a:t>које</a:t>
            </a:r>
            <a:r>
              <a:rPr lang="en-US" sz="3200" dirty="0"/>
              <a:t> </a:t>
            </a:r>
            <a:r>
              <a:rPr lang="en-US" sz="3200" dirty="0" err="1"/>
              <a:t>се</a:t>
            </a:r>
            <a:r>
              <a:rPr lang="en-US" sz="3200" dirty="0"/>
              <a:t> </a:t>
            </a:r>
            <a:r>
              <a:rPr lang="en-US" sz="3200" dirty="0" err="1"/>
              <a:t>односе</a:t>
            </a:r>
            <a:r>
              <a:rPr lang="en-US" sz="3200" dirty="0"/>
              <a:t> </a:t>
            </a:r>
            <a:r>
              <a:rPr lang="en-US" sz="3200" dirty="0" err="1"/>
              <a:t>на</a:t>
            </a:r>
            <a:r>
              <a:rPr lang="en-US" sz="3200" dirty="0"/>
              <a:t> </a:t>
            </a:r>
            <a:r>
              <a:rPr lang="en-US" sz="3200" dirty="0" err="1"/>
              <a:t>наставу</a:t>
            </a:r>
            <a:r>
              <a:rPr lang="en-US" sz="3200" dirty="0"/>
              <a:t> и </a:t>
            </a:r>
            <a:r>
              <a:rPr lang="en-US" sz="3200" dirty="0" err="1"/>
              <a:t>друге</a:t>
            </a:r>
            <a:r>
              <a:rPr lang="en-US" sz="3200" dirty="0"/>
              <a:t> </a:t>
            </a:r>
            <a:r>
              <a:rPr lang="en-US" sz="3200" dirty="0" err="1"/>
              <a:t>облике</a:t>
            </a:r>
            <a:r>
              <a:rPr lang="en-US" sz="3200" dirty="0"/>
              <a:t> </a:t>
            </a:r>
            <a:r>
              <a:rPr lang="en-US" sz="3200" dirty="0" err="1"/>
              <a:t>рада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делимично</a:t>
            </a:r>
            <a:r>
              <a:rPr lang="en-US" sz="3200" dirty="0"/>
              <a:t> </a:t>
            </a:r>
            <a:r>
              <a:rPr lang="en-US" sz="3200" dirty="0" err="1"/>
              <a:t>поштује</a:t>
            </a:r>
            <a:r>
              <a:rPr lang="en-US" sz="3200" dirty="0"/>
              <a:t> </a:t>
            </a:r>
            <a:r>
              <a:rPr lang="en-US" sz="3200" dirty="0" err="1"/>
              <a:t>правила</a:t>
            </a:r>
            <a:r>
              <a:rPr lang="en-US" sz="3200" dirty="0"/>
              <a:t> </a:t>
            </a:r>
            <a:r>
              <a:rPr lang="en-US" sz="3200" dirty="0" err="1"/>
              <a:t>понашања</a:t>
            </a:r>
            <a:r>
              <a:rPr lang="en-US" sz="3200" dirty="0"/>
              <a:t> и </a:t>
            </a:r>
            <a:r>
              <a:rPr lang="en-US" sz="3200" dirty="0" err="1"/>
              <a:t>мере</a:t>
            </a:r>
            <a:r>
              <a:rPr lang="en-US" sz="3200" dirty="0"/>
              <a:t> </a:t>
            </a:r>
            <a:r>
              <a:rPr lang="en-US" sz="3200" dirty="0" err="1"/>
              <a:t>безбедности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повремено</a:t>
            </a:r>
            <a:r>
              <a:rPr lang="en-US" sz="3200" dirty="0"/>
              <a:t> </a:t>
            </a:r>
            <a:r>
              <a:rPr lang="en-US" sz="3200" dirty="0" err="1"/>
              <a:t>постоје</a:t>
            </a:r>
            <a:r>
              <a:rPr lang="en-US" sz="3200" dirty="0"/>
              <a:t> </a:t>
            </a:r>
            <a:r>
              <a:rPr lang="en-US" sz="3200" dirty="0" err="1"/>
              <a:t>ситуације</a:t>
            </a:r>
            <a:r>
              <a:rPr lang="en-US" sz="3200" dirty="0"/>
              <a:t> </a:t>
            </a:r>
            <a:r>
              <a:rPr lang="en-US" sz="3200" dirty="0" err="1"/>
              <a:t>када</a:t>
            </a:r>
            <a:r>
              <a:rPr lang="en-US" sz="3200" dirty="0"/>
              <a:t> </a:t>
            </a:r>
            <a:r>
              <a:rPr lang="en-US" sz="3200" dirty="0" err="1"/>
              <a:t>га</a:t>
            </a:r>
            <a:r>
              <a:rPr lang="en-US" sz="3200" dirty="0"/>
              <a:t> </a:t>
            </a:r>
            <a:r>
              <a:rPr lang="en-US" sz="3200" dirty="0" err="1"/>
              <a:t>је</a:t>
            </a:r>
            <a:r>
              <a:rPr lang="en-US" sz="3200" dirty="0"/>
              <a:t> </a:t>
            </a:r>
            <a:r>
              <a:rPr lang="en-US" sz="3200" dirty="0" err="1"/>
              <a:t>потребно</a:t>
            </a:r>
            <a:r>
              <a:rPr lang="en-US" sz="3200" dirty="0"/>
              <a:t> </a:t>
            </a:r>
            <a:r>
              <a:rPr lang="en-US" sz="3200" dirty="0" err="1"/>
              <a:t>опомињати</a:t>
            </a:r>
            <a:r>
              <a:rPr lang="en-US" sz="3200" dirty="0"/>
              <a:t> </a:t>
            </a:r>
            <a:r>
              <a:rPr lang="en-US" sz="3200" dirty="0" err="1"/>
              <a:t>на</a:t>
            </a:r>
            <a:r>
              <a:rPr lang="en-US" sz="3200" dirty="0"/>
              <a:t> </a:t>
            </a:r>
            <a:r>
              <a:rPr lang="en-US" sz="3200" dirty="0" err="1"/>
              <a:t>обавезност</a:t>
            </a:r>
            <a:r>
              <a:rPr lang="en-US" sz="3200" dirty="0"/>
              <a:t> </a:t>
            </a:r>
            <a:r>
              <a:rPr lang="en-US" sz="3200" dirty="0" err="1"/>
              <a:t>коректног</a:t>
            </a:r>
            <a:r>
              <a:rPr lang="en-US" sz="3200" dirty="0"/>
              <a:t> </a:t>
            </a:r>
            <a:r>
              <a:rPr lang="en-US" sz="3200" dirty="0" err="1"/>
              <a:t>понашања</a:t>
            </a:r>
            <a:r>
              <a:rPr lang="en-US" sz="3200" dirty="0"/>
              <a:t> </a:t>
            </a:r>
            <a:r>
              <a:rPr lang="en-US" sz="3200" dirty="0" err="1"/>
              <a:t>према</a:t>
            </a:r>
            <a:r>
              <a:rPr lang="en-US" sz="3200" dirty="0"/>
              <a:t> </a:t>
            </a:r>
            <a:r>
              <a:rPr lang="en-US" sz="3200" dirty="0" err="1"/>
              <a:t>ученицима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повремено</a:t>
            </a:r>
            <a:r>
              <a:rPr lang="en-US" sz="3200" dirty="0"/>
              <a:t> </a:t>
            </a:r>
            <a:r>
              <a:rPr lang="en-US" sz="3200" dirty="0" err="1"/>
              <a:t>постоје</a:t>
            </a:r>
            <a:r>
              <a:rPr lang="en-US" sz="3200" dirty="0"/>
              <a:t> </a:t>
            </a:r>
            <a:r>
              <a:rPr lang="en-US" sz="3200" dirty="0" err="1"/>
              <a:t>ситуације</a:t>
            </a:r>
            <a:r>
              <a:rPr lang="en-US" sz="3200" dirty="0"/>
              <a:t> </a:t>
            </a:r>
            <a:r>
              <a:rPr lang="en-US" sz="3200" dirty="0" err="1"/>
              <a:t>када</a:t>
            </a:r>
            <a:r>
              <a:rPr lang="en-US" sz="3200" dirty="0"/>
              <a:t> </a:t>
            </a:r>
            <a:r>
              <a:rPr lang="en-US" sz="3200" dirty="0" err="1"/>
              <a:t>га</a:t>
            </a:r>
            <a:r>
              <a:rPr lang="en-US" sz="3200" dirty="0"/>
              <a:t> </a:t>
            </a:r>
            <a:r>
              <a:rPr lang="en-US" sz="3200" dirty="0" err="1"/>
              <a:t>је</a:t>
            </a:r>
            <a:r>
              <a:rPr lang="en-US" sz="3200" dirty="0"/>
              <a:t> </a:t>
            </a:r>
            <a:r>
              <a:rPr lang="en-US" sz="3200" dirty="0" err="1"/>
              <a:t>потребно</a:t>
            </a:r>
            <a:r>
              <a:rPr lang="en-US" sz="3200" dirty="0"/>
              <a:t> </a:t>
            </a:r>
            <a:r>
              <a:rPr lang="en-US" sz="3200" dirty="0" err="1"/>
              <a:t>опомињати</a:t>
            </a:r>
            <a:r>
              <a:rPr lang="en-US" sz="3200" dirty="0"/>
              <a:t> </a:t>
            </a:r>
            <a:r>
              <a:rPr lang="en-US" sz="3200" dirty="0" err="1"/>
              <a:t>на</a:t>
            </a:r>
            <a:r>
              <a:rPr lang="en-US" sz="3200" dirty="0"/>
              <a:t> </a:t>
            </a:r>
            <a:r>
              <a:rPr lang="en-US" sz="3200" dirty="0" err="1"/>
              <a:t>правила</a:t>
            </a:r>
            <a:r>
              <a:rPr lang="en-US" sz="3200" dirty="0"/>
              <a:t> у </a:t>
            </a:r>
            <a:r>
              <a:rPr lang="en-US" sz="3200" dirty="0" err="1"/>
              <a:t>неговању</a:t>
            </a:r>
            <a:r>
              <a:rPr lang="en-US" sz="3200" dirty="0"/>
              <a:t> </a:t>
            </a:r>
            <a:r>
              <a:rPr lang="en-US" sz="3200" dirty="0" err="1"/>
              <a:t>атмосфере</a:t>
            </a:r>
            <a:r>
              <a:rPr lang="en-US" sz="3200" dirty="0"/>
              <a:t> </a:t>
            </a:r>
            <a:r>
              <a:rPr lang="en-US" sz="3200" dirty="0" err="1"/>
              <a:t>другарства</a:t>
            </a:r>
            <a:r>
              <a:rPr lang="en-US" sz="3200" dirty="0"/>
              <a:t> и </a:t>
            </a:r>
            <a:r>
              <a:rPr lang="en-US" sz="3200" dirty="0" err="1"/>
              <a:t>конструктивног</a:t>
            </a:r>
            <a:r>
              <a:rPr lang="en-US" sz="3200" dirty="0"/>
              <a:t> </a:t>
            </a:r>
            <a:r>
              <a:rPr lang="en-US" sz="3200" dirty="0" err="1"/>
              <a:t>решавања</a:t>
            </a:r>
            <a:r>
              <a:rPr lang="en-US" sz="3200" dirty="0"/>
              <a:t> </a:t>
            </a:r>
            <a:r>
              <a:rPr lang="en-US" sz="3200" dirty="0" err="1"/>
              <a:t>конфликата</a:t>
            </a:r>
            <a:r>
              <a:rPr lang="en-US" sz="3200" dirty="0"/>
              <a:t> у </a:t>
            </a:r>
            <a:r>
              <a:rPr lang="en-US" sz="3200" dirty="0" err="1"/>
              <a:t>вршњачкој</a:t>
            </a:r>
            <a:r>
              <a:rPr lang="en-US" sz="3200" dirty="0"/>
              <a:t> </a:t>
            </a:r>
            <a:r>
              <a:rPr lang="en-US" sz="3200" dirty="0" err="1"/>
              <a:t>популацији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бранећи</a:t>
            </a:r>
            <a:r>
              <a:rPr lang="en-US" sz="3200" dirty="0"/>
              <a:t> </a:t>
            </a:r>
            <a:r>
              <a:rPr lang="en-US" sz="3200" dirty="0" err="1"/>
              <a:t>своје</a:t>
            </a:r>
            <a:r>
              <a:rPr lang="en-US" sz="3200" dirty="0"/>
              <a:t> </a:t>
            </a:r>
            <a:r>
              <a:rPr lang="en-US" sz="3200" dirty="0" err="1"/>
              <a:t>ставове</a:t>
            </a:r>
            <a:r>
              <a:rPr lang="en-US" sz="3200" dirty="0"/>
              <a:t> </a:t>
            </a:r>
            <a:r>
              <a:rPr lang="en-US" sz="3200" dirty="0" err="1"/>
              <a:t>не</a:t>
            </a:r>
            <a:r>
              <a:rPr lang="en-US" sz="3200" dirty="0"/>
              <a:t> </a:t>
            </a:r>
            <a:r>
              <a:rPr lang="en-US" sz="3200" dirty="0" err="1"/>
              <a:t>води</a:t>
            </a:r>
            <a:r>
              <a:rPr lang="en-US" sz="3200" dirty="0"/>
              <a:t> </a:t>
            </a:r>
            <a:r>
              <a:rPr lang="en-US" sz="3200" dirty="0" err="1"/>
              <a:t>довољно</a:t>
            </a:r>
            <a:r>
              <a:rPr lang="en-US" sz="3200" dirty="0"/>
              <a:t> </a:t>
            </a:r>
            <a:r>
              <a:rPr lang="en-US" sz="3200" dirty="0" err="1"/>
              <a:t>рачуна</a:t>
            </a:r>
            <a:r>
              <a:rPr lang="en-US" sz="3200" dirty="0"/>
              <a:t> о </a:t>
            </a:r>
            <a:r>
              <a:rPr lang="en-US" sz="3200" dirty="0" err="1"/>
              <a:t>усвојеним</a:t>
            </a:r>
            <a:r>
              <a:rPr lang="en-US" sz="3200" dirty="0"/>
              <a:t> </a:t>
            </a:r>
            <a:r>
              <a:rPr lang="en-US" sz="3200" dirty="0" err="1"/>
              <a:t>правилима</a:t>
            </a:r>
            <a:r>
              <a:rPr lang="en-US" sz="3200" dirty="0"/>
              <a:t> </a:t>
            </a:r>
            <a:r>
              <a:rPr lang="en-US" sz="3200" dirty="0" err="1"/>
              <a:t>понашања</a:t>
            </a:r>
            <a:r>
              <a:rPr lang="en-US" sz="3200" dirty="0"/>
              <a:t> и </a:t>
            </a:r>
            <a:r>
              <a:rPr lang="en-US" sz="3200" dirty="0" err="1"/>
              <a:t>осећањима</a:t>
            </a:r>
            <a:r>
              <a:rPr lang="en-US" sz="3200" dirty="0"/>
              <a:t> </a:t>
            </a:r>
            <a:r>
              <a:rPr lang="en-US" sz="3200" dirty="0" err="1"/>
              <a:t>других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својим</a:t>
            </a:r>
            <a:r>
              <a:rPr lang="en-US" sz="3200" dirty="0"/>
              <a:t> </a:t>
            </a:r>
            <a:r>
              <a:rPr lang="en-US" sz="3200" dirty="0" err="1"/>
              <a:t>понашањем</a:t>
            </a:r>
            <a:r>
              <a:rPr lang="en-US" sz="3200" dirty="0"/>
              <a:t> и </a:t>
            </a:r>
            <a:r>
              <a:rPr lang="en-US" sz="3200" dirty="0" err="1"/>
              <a:t>иницијативама</a:t>
            </a:r>
            <a:r>
              <a:rPr lang="en-US" sz="3200" dirty="0"/>
              <a:t> </a:t>
            </a:r>
            <a:r>
              <a:rPr lang="en-US" sz="3200" dirty="0" err="1"/>
              <a:t>повремено</a:t>
            </a:r>
            <a:r>
              <a:rPr lang="en-US" sz="3200" dirty="0"/>
              <a:t> </a:t>
            </a:r>
            <a:r>
              <a:rPr lang="en-US" sz="3200" dirty="0" err="1"/>
              <a:t>подржава</a:t>
            </a:r>
            <a:r>
              <a:rPr lang="en-US" sz="3200" dirty="0"/>
              <a:t> и </a:t>
            </a:r>
            <a:r>
              <a:rPr lang="en-US" sz="3200" dirty="0" err="1"/>
              <a:t>промовише</a:t>
            </a:r>
            <a:r>
              <a:rPr lang="en-US" sz="3200" dirty="0"/>
              <a:t> </a:t>
            </a:r>
            <a:r>
              <a:rPr lang="en-US" sz="3200" dirty="0" err="1"/>
              <a:t>позитивне</a:t>
            </a:r>
            <a:r>
              <a:rPr lang="en-US" sz="3200" dirty="0"/>
              <a:t> </a:t>
            </a:r>
            <a:r>
              <a:rPr lang="en-US" sz="3200" dirty="0" err="1"/>
              <a:t>вредности</a:t>
            </a:r>
            <a:r>
              <a:rPr lang="en-US" sz="3200" dirty="0"/>
              <a:t>, </a:t>
            </a:r>
            <a:r>
              <a:rPr lang="en-US" sz="3200" dirty="0" err="1"/>
              <a:t>толеранцију</a:t>
            </a:r>
            <a:r>
              <a:rPr lang="en-US" sz="3200" dirty="0"/>
              <a:t>, </a:t>
            </a:r>
            <a:r>
              <a:rPr lang="en-US" sz="3200" dirty="0" err="1"/>
              <a:t>хуманост</a:t>
            </a:r>
            <a:r>
              <a:rPr lang="en-US" sz="3200" dirty="0"/>
              <a:t>, </a:t>
            </a:r>
            <a:r>
              <a:rPr lang="en-US" sz="3200" dirty="0" err="1"/>
              <a:t>солидарност</a:t>
            </a:r>
            <a:r>
              <a:rPr lang="en-US" sz="3200" dirty="0"/>
              <a:t> и </a:t>
            </a:r>
            <a:r>
              <a:rPr lang="en-US" sz="3200" dirty="0" err="1"/>
              <a:t>одговорност</a:t>
            </a:r>
            <a:r>
              <a:rPr lang="en-US" sz="3200" dirty="0"/>
              <a:t> </a:t>
            </a:r>
            <a:r>
              <a:rPr lang="en-US" sz="3200" dirty="0" err="1"/>
              <a:t>према</a:t>
            </a:r>
            <a:r>
              <a:rPr lang="en-US" sz="3200" dirty="0"/>
              <a:t> </a:t>
            </a:r>
            <a:r>
              <a:rPr lang="en-US" sz="3200" dirty="0" err="1"/>
              <a:t>себи</a:t>
            </a:r>
            <a:r>
              <a:rPr lang="en-US" sz="3200" dirty="0"/>
              <a:t>, </a:t>
            </a:r>
            <a:r>
              <a:rPr lang="en-US" sz="3200" dirty="0" err="1"/>
              <a:t>другима</a:t>
            </a:r>
            <a:r>
              <a:rPr lang="en-US" sz="3200" dirty="0"/>
              <a:t> и </a:t>
            </a:r>
            <a:r>
              <a:rPr lang="en-US" sz="3200" dirty="0" err="1"/>
              <a:t>окружењу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нема</a:t>
            </a:r>
            <a:r>
              <a:rPr lang="en-US" sz="3200" dirty="0"/>
              <a:t> </a:t>
            </a:r>
            <a:r>
              <a:rPr lang="en-US" sz="3200" dirty="0" err="1"/>
              <a:t>увек</a:t>
            </a:r>
            <a:r>
              <a:rPr lang="en-US" sz="3200" dirty="0"/>
              <a:t> </a:t>
            </a:r>
            <a:r>
              <a:rPr lang="en-US" sz="3200" dirty="0" err="1"/>
              <a:t>коректан</a:t>
            </a:r>
            <a:r>
              <a:rPr lang="en-US" sz="3200" dirty="0"/>
              <a:t> </a:t>
            </a:r>
            <a:r>
              <a:rPr lang="en-US" sz="3200" dirty="0" err="1"/>
              <a:t>однос</a:t>
            </a:r>
            <a:r>
              <a:rPr lang="en-US" sz="3200" dirty="0"/>
              <a:t> </a:t>
            </a:r>
            <a:r>
              <a:rPr lang="en-US" sz="3200" dirty="0" err="1"/>
              <a:t>према</a:t>
            </a:r>
            <a:r>
              <a:rPr lang="en-US" sz="3200" dirty="0"/>
              <a:t> </a:t>
            </a:r>
            <a:r>
              <a:rPr lang="en-US" sz="3200" dirty="0" err="1"/>
              <a:t>запосленима</a:t>
            </a:r>
            <a:r>
              <a:rPr lang="en-US" sz="3200" dirty="0"/>
              <a:t> у </a:t>
            </a:r>
            <a:r>
              <a:rPr lang="en-US" sz="3200" dirty="0" err="1"/>
              <a:t>школи</a:t>
            </a:r>
            <a:r>
              <a:rPr lang="en-US" sz="3200" dirty="0"/>
              <a:t> и у </a:t>
            </a:r>
            <a:r>
              <a:rPr lang="en-US" sz="3200" dirty="0" err="1"/>
              <a:t>другим</a:t>
            </a:r>
            <a:r>
              <a:rPr lang="en-US" sz="3200" dirty="0"/>
              <a:t> </a:t>
            </a:r>
            <a:r>
              <a:rPr lang="en-US" sz="3200" dirty="0" err="1"/>
              <a:t>организацијама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прихвата</a:t>
            </a:r>
            <a:r>
              <a:rPr lang="en-US" sz="3200" dirty="0"/>
              <a:t> </a:t>
            </a:r>
            <a:r>
              <a:rPr lang="en-US" sz="3200" dirty="0" err="1"/>
              <a:t>одговорност</a:t>
            </a:r>
            <a:r>
              <a:rPr lang="en-US" sz="3200" dirty="0"/>
              <a:t> </a:t>
            </a:r>
            <a:r>
              <a:rPr lang="en-US" sz="3200" dirty="0" err="1"/>
              <a:t>за</a:t>
            </a:r>
            <a:r>
              <a:rPr lang="en-US" sz="3200" dirty="0"/>
              <a:t> </a:t>
            </a:r>
            <a:r>
              <a:rPr lang="en-US" sz="3200" dirty="0" err="1"/>
              <a:t>своје</a:t>
            </a:r>
            <a:r>
              <a:rPr lang="en-US" sz="3200" dirty="0"/>
              <a:t> </a:t>
            </a:r>
            <a:r>
              <a:rPr lang="en-US" sz="3200" dirty="0" err="1"/>
              <a:t>понашање</a:t>
            </a:r>
            <a:r>
              <a:rPr lang="en-US" sz="3200" dirty="0"/>
              <a:t> и </a:t>
            </a:r>
            <a:r>
              <a:rPr lang="en-US" sz="3200" dirty="0" err="1"/>
              <a:t>коригује</a:t>
            </a:r>
            <a:r>
              <a:rPr lang="en-US" sz="3200" dirty="0"/>
              <a:t> </a:t>
            </a:r>
            <a:r>
              <a:rPr lang="en-US" sz="3200" dirty="0" err="1"/>
              <a:t>га</a:t>
            </a:r>
            <a:r>
              <a:rPr lang="en-US" sz="3200" dirty="0"/>
              <a:t> у </a:t>
            </a:r>
            <a:r>
              <a:rPr lang="en-US" sz="3200" dirty="0" err="1"/>
              <a:t>појачаном</a:t>
            </a:r>
            <a:r>
              <a:rPr lang="en-US" sz="3200" dirty="0"/>
              <a:t> </a:t>
            </a:r>
            <a:r>
              <a:rPr lang="en-US" sz="3200" dirty="0" err="1"/>
              <a:t>васпитном</a:t>
            </a:r>
            <a:r>
              <a:rPr lang="en-US" sz="3200" dirty="0"/>
              <a:t> </a:t>
            </a:r>
            <a:r>
              <a:rPr lang="en-US" sz="3200" dirty="0" err="1"/>
              <a:t>раду</a:t>
            </a:r>
            <a:r>
              <a:rPr lang="en-US" sz="3200" dirty="0"/>
              <a:t>, </a:t>
            </a:r>
            <a:r>
              <a:rPr lang="en-US" sz="3200" dirty="0" err="1"/>
              <a:t>али</a:t>
            </a:r>
            <a:r>
              <a:rPr lang="en-US" sz="3200" dirty="0"/>
              <a:t> </a:t>
            </a:r>
            <a:r>
              <a:rPr lang="en-US" sz="3200" dirty="0" err="1"/>
              <a:t>понавља</a:t>
            </a:r>
            <a:r>
              <a:rPr lang="en-US" sz="3200" dirty="0"/>
              <a:t> </a:t>
            </a:r>
            <a:r>
              <a:rPr lang="en-US" sz="3200" dirty="0" err="1"/>
              <a:t>поступке</a:t>
            </a:r>
            <a:r>
              <a:rPr lang="en-US" sz="3200" dirty="0"/>
              <a:t> </a:t>
            </a:r>
            <a:r>
              <a:rPr lang="en-US" sz="3200" dirty="0" err="1"/>
              <a:t>за</a:t>
            </a:r>
            <a:r>
              <a:rPr lang="en-US" sz="3200" dirty="0"/>
              <a:t> </a:t>
            </a:r>
            <a:r>
              <a:rPr lang="en-US" sz="3200" dirty="0" err="1"/>
              <a:t>које</a:t>
            </a:r>
            <a:r>
              <a:rPr lang="en-US" sz="3200" dirty="0"/>
              <a:t> </a:t>
            </a:r>
            <a:r>
              <a:rPr lang="en-US" sz="3200" dirty="0" err="1"/>
              <a:t>је</a:t>
            </a:r>
            <a:r>
              <a:rPr lang="en-US" sz="3200" dirty="0"/>
              <a:t> </a:t>
            </a:r>
            <a:r>
              <a:rPr lang="en-US" sz="3200" dirty="0" err="1"/>
              <a:t>већ</a:t>
            </a:r>
            <a:r>
              <a:rPr lang="en-US" sz="3200" dirty="0"/>
              <a:t> </a:t>
            </a:r>
            <a:r>
              <a:rPr lang="en-US" sz="3200" dirty="0" err="1"/>
              <a:t>упозорен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повремено</a:t>
            </a:r>
            <a:r>
              <a:rPr lang="en-US" sz="3200" dirty="0"/>
              <a:t> </a:t>
            </a:r>
            <a:r>
              <a:rPr lang="en-US" sz="3200" dirty="0" err="1"/>
              <a:t>показује</a:t>
            </a:r>
            <a:r>
              <a:rPr lang="en-US" sz="3200" dirty="0"/>
              <a:t> </a:t>
            </a:r>
            <a:r>
              <a:rPr lang="en-US" sz="3200" dirty="0" err="1"/>
              <a:t>немар</a:t>
            </a:r>
            <a:r>
              <a:rPr lang="en-US" sz="3200" dirty="0"/>
              <a:t> </a:t>
            </a:r>
            <a:r>
              <a:rPr lang="en-US" sz="3200" dirty="0" err="1"/>
              <a:t>према</a:t>
            </a:r>
            <a:r>
              <a:rPr lang="en-US" sz="3200" dirty="0"/>
              <a:t> </a:t>
            </a:r>
            <a:r>
              <a:rPr lang="en-US" sz="3200" dirty="0" err="1"/>
              <a:t>школској</a:t>
            </a:r>
            <a:r>
              <a:rPr lang="en-US" sz="3200" dirty="0"/>
              <a:t> </a:t>
            </a:r>
            <a:r>
              <a:rPr lang="en-US" sz="3200" dirty="0" err="1"/>
              <a:t>имовини</a:t>
            </a:r>
            <a:r>
              <a:rPr lang="en-US" sz="3200" dirty="0"/>
              <a:t> и </a:t>
            </a:r>
            <a:r>
              <a:rPr lang="en-US" sz="3200" dirty="0" err="1"/>
              <a:t>имовини</a:t>
            </a:r>
            <a:r>
              <a:rPr lang="en-US" sz="3200" dirty="0"/>
              <a:t> </a:t>
            </a:r>
            <a:r>
              <a:rPr lang="en-US" sz="3200" dirty="0" err="1"/>
              <a:t>других</a:t>
            </a:r>
            <a:r>
              <a:rPr lang="en-US" sz="3200" dirty="0"/>
              <a:t>;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повремено</a:t>
            </a:r>
            <a:r>
              <a:rPr lang="en-US" sz="3200" dirty="0"/>
              <a:t> </a:t>
            </a:r>
            <a:r>
              <a:rPr lang="en-US" sz="3200" dirty="0" err="1"/>
              <a:t>показује</a:t>
            </a:r>
            <a:r>
              <a:rPr lang="en-US" sz="3200" dirty="0"/>
              <a:t> </a:t>
            </a:r>
            <a:r>
              <a:rPr lang="en-US" sz="3200" dirty="0" err="1"/>
              <a:t>немар</a:t>
            </a:r>
            <a:r>
              <a:rPr lang="en-US" sz="3200" dirty="0"/>
              <a:t> </a:t>
            </a:r>
            <a:r>
              <a:rPr lang="en-US" sz="3200" dirty="0" err="1"/>
              <a:t>према</a:t>
            </a:r>
            <a:r>
              <a:rPr lang="en-US" sz="3200" dirty="0"/>
              <a:t> </a:t>
            </a:r>
            <a:r>
              <a:rPr lang="en-US" sz="3200" dirty="0" err="1"/>
              <a:t>животној</a:t>
            </a:r>
            <a:r>
              <a:rPr lang="en-US" sz="3200" dirty="0"/>
              <a:t> </a:t>
            </a:r>
            <a:r>
              <a:rPr lang="en-US" sz="3200" dirty="0" err="1"/>
              <a:t>средини</a:t>
            </a:r>
            <a:r>
              <a:rPr lang="en-US" sz="3200" dirty="0"/>
              <a:t>.</a:t>
            </a:r>
          </a:p>
          <a:p>
            <a:pPr marL="0" indent="0" algn="just">
              <a:buNone/>
            </a:pPr>
            <a:endParaRPr lang="en-US" sz="3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64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6567" y="630622"/>
            <a:ext cx="11546959" cy="6117020"/>
          </a:xfrm>
        </p:spPr>
        <p:txBody>
          <a:bodyPr>
            <a:normAutofit fontScale="55000" lnSpcReduction="20000"/>
          </a:bodyPr>
          <a:lstStyle/>
          <a:p>
            <a:endParaRPr lang="en-GB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4000" b="1" u="sng" dirty="0"/>
              <a:t>4) </a:t>
            </a:r>
            <a:r>
              <a:rPr lang="en-US" sz="4000" b="1" u="sng" dirty="0" err="1"/>
              <a:t>Оцену</a:t>
            </a:r>
            <a:r>
              <a:rPr lang="en-US" sz="4000" b="1" u="sng" dirty="0"/>
              <a:t> </a:t>
            </a:r>
            <a:r>
              <a:rPr lang="en-US" sz="4000" b="1" u="sng" dirty="0" err="1"/>
              <a:t>задовољавајуће</a:t>
            </a:r>
            <a:r>
              <a:rPr lang="en-US" sz="4000" b="1" u="sng" dirty="0"/>
              <a:t> (2) </a:t>
            </a:r>
            <a:r>
              <a:rPr lang="en-US" sz="4000" b="1" u="sng" dirty="0" err="1"/>
              <a:t>добија</a:t>
            </a:r>
            <a:r>
              <a:rPr lang="en-US" sz="4000" b="1" u="sng" dirty="0"/>
              <a:t> </a:t>
            </a:r>
            <a:r>
              <a:rPr lang="en-US" sz="4000" b="1" u="sng" dirty="0" err="1"/>
              <a:t>ученик</a:t>
            </a:r>
            <a:r>
              <a:rPr lang="en-US" sz="4000" b="1" u="sng" dirty="0"/>
              <a:t> </a:t>
            </a:r>
            <a:r>
              <a:rPr lang="en-US" sz="4000" b="1" u="sng" dirty="0" err="1"/>
              <a:t>који</a:t>
            </a:r>
            <a:r>
              <a:rPr lang="en-US" sz="4000" b="1" u="sng" dirty="0"/>
              <a:t> </a:t>
            </a:r>
            <a:r>
              <a:rPr lang="en-US" sz="4000" b="1" u="sng" dirty="0" err="1"/>
              <a:t>је</a:t>
            </a:r>
            <a:r>
              <a:rPr lang="en-US" sz="4000" b="1" u="sng" dirty="0"/>
              <a:t> </a:t>
            </a:r>
            <a:r>
              <a:rPr lang="en-US" sz="4000" b="1" u="sng" dirty="0" err="1"/>
              <a:t>остварио</a:t>
            </a:r>
            <a:r>
              <a:rPr lang="en-US" sz="4000" b="1" u="sng" dirty="0"/>
              <a:t> </a:t>
            </a:r>
            <a:r>
              <a:rPr lang="en-US" sz="4000" b="1" u="sng" dirty="0" err="1"/>
              <a:t>следеће</a:t>
            </a:r>
            <a:r>
              <a:rPr lang="en-US" sz="4000" b="1" u="sng" dirty="0"/>
              <a:t> </a:t>
            </a:r>
            <a:r>
              <a:rPr lang="en-US" sz="4000" b="1" u="sng" dirty="0" err="1"/>
              <a:t>услове</a:t>
            </a:r>
            <a:r>
              <a:rPr lang="en-US" sz="4000" b="1" u="sng" dirty="0"/>
              <a:t>:</a:t>
            </a:r>
          </a:p>
          <a:p>
            <a:r>
              <a:rPr lang="en-US" sz="4000" dirty="0"/>
              <a:t>– </a:t>
            </a:r>
            <a:r>
              <a:rPr lang="en-US" sz="4000" dirty="0" err="1"/>
              <a:t>учестало</a:t>
            </a:r>
            <a:r>
              <a:rPr lang="en-US" sz="4000" dirty="0"/>
              <a:t> </a:t>
            </a:r>
            <a:r>
              <a:rPr lang="en-US" sz="4000" dirty="0" err="1"/>
              <a:t>га</a:t>
            </a:r>
            <a:r>
              <a:rPr lang="en-US" sz="4000" dirty="0"/>
              <a:t> </a:t>
            </a:r>
            <a:r>
              <a:rPr lang="en-US" sz="4000" dirty="0" err="1"/>
              <a:t>је</a:t>
            </a:r>
            <a:r>
              <a:rPr lang="en-US" sz="4000" dirty="0"/>
              <a:t> </a:t>
            </a:r>
            <a:r>
              <a:rPr lang="en-US" sz="4000" dirty="0" err="1"/>
              <a:t>потребно</a:t>
            </a:r>
            <a:r>
              <a:rPr lang="en-US" sz="4000" dirty="0"/>
              <a:t> </a:t>
            </a:r>
            <a:r>
              <a:rPr lang="en-US" sz="4000" dirty="0" err="1"/>
              <a:t>опомињати</a:t>
            </a:r>
            <a:r>
              <a:rPr lang="en-US" sz="4000" dirty="0"/>
              <a:t> </a:t>
            </a:r>
            <a:r>
              <a:rPr lang="en-US" sz="4000" dirty="0" err="1"/>
              <a:t>на</a:t>
            </a:r>
            <a:r>
              <a:rPr lang="en-US" sz="4000" dirty="0"/>
              <a:t> </a:t>
            </a:r>
            <a:r>
              <a:rPr lang="en-US" sz="4000" dirty="0" err="1"/>
              <a:t>извршавање</a:t>
            </a:r>
            <a:r>
              <a:rPr lang="en-US" sz="4000" dirty="0"/>
              <a:t> </a:t>
            </a:r>
            <a:r>
              <a:rPr lang="en-US" sz="4000" dirty="0" err="1"/>
              <a:t>школских</a:t>
            </a:r>
            <a:r>
              <a:rPr lang="en-US" sz="4000" dirty="0"/>
              <a:t> </a:t>
            </a:r>
            <a:r>
              <a:rPr lang="en-US" sz="4000" dirty="0" err="1"/>
              <a:t>обавеза</a:t>
            </a:r>
            <a:r>
              <a:rPr lang="en-US" sz="4000" dirty="0"/>
              <a:t> </a:t>
            </a:r>
            <a:r>
              <a:rPr lang="en-US" sz="4000" dirty="0" err="1"/>
              <a:t>које</a:t>
            </a:r>
            <a:r>
              <a:rPr lang="en-US" sz="4000" dirty="0"/>
              <a:t> </a:t>
            </a:r>
            <a:r>
              <a:rPr lang="en-US" sz="4000" dirty="0" err="1"/>
              <a:t>се</a:t>
            </a:r>
            <a:r>
              <a:rPr lang="en-US" sz="4000" dirty="0"/>
              <a:t> </a:t>
            </a:r>
            <a:r>
              <a:rPr lang="en-US" sz="4000" dirty="0" err="1"/>
              <a:t>односе</a:t>
            </a:r>
            <a:r>
              <a:rPr lang="en-US" sz="4000" dirty="0"/>
              <a:t> </a:t>
            </a:r>
            <a:r>
              <a:rPr lang="en-US" sz="4000" dirty="0" err="1"/>
              <a:t>на</a:t>
            </a:r>
            <a:r>
              <a:rPr lang="en-US" sz="4000" dirty="0"/>
              <a:t> </a:t>
            </a:r>
            <a:r>
              <a:rPr lang="en-US" sz="4000" dirty="0" err="1"/>
              <a:t>наставу</a:t>
            </a:r>
            <a:r>
              <a:rPr lang="en-US" sz="4000" dirty="0"/>
              <a:t> и </a:t>
            </a:r>
            <a:r>
              <a:rPr lang="en-US" sz="4000" dirty="0" err="1"/>
              <a:t>друге</a:t>
            </a:r>
            <a:r>
              <a:rPr lang="en-US" sz="4000" dirty="0"/>
              <a:t> </a:t>
            </a:r>
            <a:r>
              <a:rPr lang="en-US" sz="4000" dirty="0" err="1"/>
              <a:t>облике</a:t>
            </a:r>
            <a:r>
              <a:rPr lang="en-US" sz="4000" dirty="0"/>
              <a:t> </a:t>
            </a:r>
            <a:r>
              <a:rPr lang="en-US" sz="4000" dirty="0" err="1"/>
              <a:t>рада</a:t>
            </a:r>
            <a:r>
              <a:rPr lang="en-US" sz="4000" dirty="0"/>
              <a:t>;</a:t>
            </a:r>
          </a:p>
          <a:p>
            <a:r>
              <a:rPr lang="en-US" sz="4000" dirty="0"/>
              <a:t>– </a:t>
            </a:r>
            <a:r>
              <a:rPr lang="en-US" sz="4000" dirty="0" err="1"/>
              <a:t>минимално</a:t>
            </a:r>
            <a:r>
              <a:rPr lang="en-US" sz="4000" dirty="0"/>
              <a:t> </a:t>
            </a:r>
            <a:r>
              <a:rPr lang="en-US" sz="4000" dirty="0" err="1"/>
              <a:t>поштује</a:t>
            </a:r>
            <a:r>
              <a:rPr lang="en-US" sz="4000" dirty="0"/>
              <a:t> </a:t>
            </a:r>
            <a:r>
              <a:rPr lang="en-US" sz="4000" dirty="0" err="1"/>
              <a:t>правила</a:t>
            </a:r>
            <a:r>
              <a:rPr lang="en-US" sz="4000" dirty="0"/>
              <a:t> </a:t>
            </a:r>
            <a:r>
              <a:rPr lang="en-US" sz="4000" dirty="0" err="1"/>
              <a:t>понашања</a:t>
            </a:r>
            <a:r>
              <a:rPr lang="en-US" sz="4000" dirty="0"/>
              <a:t> и </a:t>
            </a:r>
            <a:r>
              <a:rPr lang="en-US" sz="4000" dirty="0" err="1"/>
              <a:t>мере</a:t>
            </a:r>
            <a:r>
              <a:rPr lang="en-US" sz="4000" dirty="0"/>
              <a:t> </a:t>
            </a:r>
            <a:r>
              <a:rPr lang="en-US" sz="4000" dirty="0" err="1"/>
              <a:t>безбедности</a:t>
            </a:r>
            <a:r>
              <a:rPr lang="en-US" sz="4000" dirty="0"/>
              <a:t>;</a:t>
            </a:r>
          </a:p>
          <a:p>
            <a:r>
              <a:rPr lang="en-US" sz="4000" dirty="0"/>
              <a:t>– </a:t>
            </a:r>
            <a:r>
              <a:rPr lang="en-US" sz="4000" dirty="0" err="1"/>
              <a:t>учестало</a:t>
            </a:r>
            <a:r>
              <a:rPr lang="en-US" sz="4000" dirty="0"/>
              <a:t> </a:t>
            </a:r>
            <a:r>
              <a:rPr lang="en-US" sz="4000" dirty="0" err="1"/>
              <a:t>га</a:t>
            </a:r>
            <a:r>
              <a:rPr lang="en-US" sz="4000" dirty="0"/>
              <a:t> </a:t>
            </a:r>
            <a:r>
              <a:rPr lang="en-US" sz="4000" dirty="0" err="1"/>
              <a:t>је</a:t>
            </a:r>
            <a:r>
              <a:rPr lang="en-US" sz="4000" dirty="0"/>
              <a:t> </a:t>
            </a:r>
            <a:r>
              <a:rPr lang="en-US" sz="4000" dirty="0" err="1"/>
              <a:t>потребно</a:t>
            </a:r>
            <a:r>
              <a:rPr lang="en-US" sz="4000" dirty="0"/>
              <a:t> </a:t>
            </a:r>
            <a:r>
              <a:rPr lang="en-US" sz="4000" dirty="0" err="1"/>
              <a:t>опомињати</a:t>
            </a:r>
            <a:r>
              <a:rPr lang="en-US" sz="4000" dirty="0"/>
              <a:t> </a:t>
            </a:r>
            <a:r>
              <a:rPr lang="en-US" sz="4000" dirty="0" err="1"/>
              <a:t>на</a:t>
            </a:r>
            <a:r>
              <a:rPr lang="en-US" sz="4000" dirty="0"/>
              <a:t> </a:t>
            </a:r>
            <a:r>
              <a:rPr lang="en-US" sz="4000" dirty="0" err="1"/>
              <a:t>обавезност</a:t>
            </a:r>
            <a:r>
              <a:rPr lang="en-US" sz="4000" dirty="0"/>
              <a:t> </a:t>
            </a:r>
            <a:r>
              <a:rPr lang="en-US" sz="4000" dirty="0" err="1"/>
              <a:t>коректног</a:t>
            </a:r>
            <a:r>
              <a:rPr lang="en-US" sz="4000" dirty="0"/>
              <a:t> </a:t>
            </a:r>
            <a:r>
              <a:rPr lang="en-US" sz="4000" dirty="0" err="1"/>
              <a:t>понашања</a:t>
            </a:r>
            <a:r>
              <a:rPr lang="en-US" sz="4000" dirty="0"/>
              <a:t> </a:t>
            </a:r>
            <a:r>
              <a:rPr lang="en-US" sz="4000" dirty="0" err="1"/>
              <a:t>према</a:t>
            </a:r>
            <a:r>
              <a:rPr lang="en-US" sz="4000" dirty="0"/>
              <a:t> </a:t>
            </a:r>
            <a:r>
              <a:rPr lang="en-US" sz="4000" dirty="0" err="1"/>
              <a:t>ученицима</a:t>
            </a:r>
            <a:r>
              <a:rPr lang="en-US" sz="4000" dirty="0"/>
              <a:t>, </a:t>
            </a:r>
            <a:r>
              <a:rPr lang="en-US" sz="4000" dirty="0" err="1"/>
              <a:t>при</a:t>
            </a:r>
            <a:r>
              <a:rPr lang="en-US" sz="4000" dirty="0"/>
              <a:t> </a:t>
            </a:r>
            <a:r>
              <a:rPr lang="en-US" sz="4000" dirty="0" err="1"/>
              <a:t>чему</a:t>
            </a:r>
            <a:r>
              <a:rPr lang="en-US" sz="4000" dirty="0"/>
              <a:t> </a:t>
            </a:r>
            <a:r>
              <a:rPr lang="en-US" sz="4000" dirty="0" err="1"/>
              <a:t>углавном</a:t>
            </a:r>
            <a:r>
              <a:rPr lang="en-US" sz="4000" dirty="0"/>
              <a:t> </a:t>
            </a:r>
            <a:r>
              <a:rPr lang="en-US" sz="4000" dirty="0" err="1"/>
              <a:t>изостаје</a:t>
            </a:r>
            <a:r>
              <a:rPr lang="en-US" sz="4000" dirty="0"/>
              <a:t> </a:t>
            </a:r>
            <a:r>
              <a:rPr lang="en-US" sz="4000" dirty="0" err="1"/>
              <a:t>корекција</a:t>
            </a:r>
            <a:r>
              <a:rPr lang="en-US" sz="4000" dirty="0"/>
              <a:t> </a:t>
            </a:r>
            <a:r>
              <a:rPr lang="en-US" sz="4000" dirty="0" err="1"/>
              <a:t>понашања</a:t>
            </a:r>
            <a:r>
              <a:rPr lang="en-US" sz="4000" dirty="0"/>
              <a:t>;</a:t>
            </a:r>
          </a:p>
          <a:p>
            <a:r>
              <a:rPr lang="en-US" sz="4000" dirty="0"/>
              <a:t>– </a:t>
            </a:r>
            <a:r>
              <a:rPr lang="en-US" sz="4000" dirty="0" err="1"/>
              <a:t>учестало</a:t>
            </a:r>
            <a:r>
              <a:rPr lang="en-US" sz="4000" dirty="0"/>
              <a:t> </a:t>
            </a:r>
            <a:r>
              <a:rPr lang="en-US" sz="4000" dirty="0" err="1"/>
              <a:t>га</a:t>
            </a:r>
            <a:r>
              <a:rPr lang="en-US" sz="4000" dirty="0"/>
              <a:t> </a:t>
            </a:r>
            <a:r>
              <a:rPr lang="en-US" sz="4000" dirty="0" err="1"/>
              <a:t>је</a:t>
            </a:r>
            <a:r>
              <a:rPr lang="en-US" sz="4000" dirty="0"/>
              <a:t> </a:t>
            </a:r>
            <a:r>
              <a:rPr lang="en-US" sz="4000" dirty="0" err="1"/>
              <a:t>потребно</a:t>
            </a:r>
            <a:r>
              <a:rPr lang="en-US" sz="4000" dirty="0"/>
              <a:t> </a:t>
            </a:r>
            <a:r>
              <a:rPr lang="en-US" sz="4000" dirty="0" err="1"/>
              <a:t>опомињати</a:t>
            </a:r>
            <a:r>
              <a:rPr lang="en-US" sz="4000" dirty="0"/>
              <a:t> </a:t>
            </a:r>
            <a:r>
              <a:rPr lang="en-US" sz="4000" dirty="0" err="1"/>
              <a:t>на</a:t>
            </a:r>
            <a:r>
              <a:rPr lang="en-US" sz="4000" dirty="0"/>
              <a:t> </a:t>
            </a:r>
            <a:r>
              <a:rPr lang="en-US" sz="4000" dirty="0" err="1"/>
              <a:t>правила</a:t>
            </a:r>
            <a:r>
              <a:rPr lang="en-US" sz="4000" dirty="0"/>
              <a:t> у </a:t>
            </a:r>
            <a:r>
              <a:rPr lang="en-US" sz="4000" dirty="0" err="1"/>
              <a:t>неговању</a:t>
            </a:r>
            <a:r>
              <a:rPr lang="en-US" sz="4000" dirty="0"/>
              <a:t> </a:t>
            </a:r>
            <a:r>
              <a:rPr lang="en-US" sz="4000" dirty="0" err="1"/>
              <a:t>атмосфере</a:t>
            </a:r>
            <a:r>
              <a:rPr lang="en-US" sz="4000" dirty="0"/>
              <a:t> </a:t>
            </a:r>
            <a:r>
              <a:rPr lang="en-US" sz="4000" dirty="0" err="1"/>
              <a:t>другарства</a:t>
            </a:r>
            <a:r>
              <a:rPr lang="en-US" sz="4000" dirty="0"/>
              <a:t> и </a:t>
            </a:r>
            <a:r>
              <a:rPr lang="en-US" sz="4000" dirty="0" err="1"/>
              <a:t>конструктивног</a:t>
            </a:r>
            <a:r>
              <a:rPr lang="en-US" sz="4000" dirty="0"/>
              <a:t> </a:t>
            </a:r>
            <a:r>
              <a:rPr lang="en-US" sz="4000" dirty="0" err="1"/>
              <a:t>решавања</a:t>
            </a:r>
            <a:r>
              <a:rPr lang="en-US" sz="4000" dirty="0"/>
              <a:t> </a:t>
            </a:r>
            <a:r>
              <a:rPr lang="en-US" sz="4000" dirty="0" err="1"/>
              <a:t>конфликата</a:t>
            </a:r>
            <a:r>
              <a:rPr lang="en-US" sz="4000" dirty="0"/>
              <a:t> у </a:t>
            </a:r>
            <a:r>
              <a:rPr lang="en-US" sz="4000" dirty="0" err="1"/>
              <a:t>вршњачкој</a:t>
            </a:r>
            <a:r>
              <a:rPr lang="en-US" sz="4000" dirty="0"/>
              <a:t> </a:t>
            </a:r>
            <a:r>
              <a:rPr lang="en-US" sz="4000" dirty="0" err="1"/>
              <a:t>популацији</a:t>
            </a:r>
            <a:r>
              <a:rPr lang="en-US" sz="4000" dirty="0"/>
              <a:t>, </a:t>
            </a:r>
            <a:r>
              <a:rPr lang="en-US" sz="4000" dirty="0" err="1"/>
              <a:t>при</a:t>
            </a:r>
            <a:r>
              <a:rPr lang="en-US" sz="4000" dirty="0"/>
              <a:t> </a:t>
            </a:r>
            <a:r>
              <a:rPr lang="en-US" sz="4000" dirty="0" err="1"/>
              <a:t>чему</a:t>
            </a:r>
            <a:r>
              <a:rPr lang="en-US" sz="4000" dirty="0"/>
              <a:t> </a:t>
            </a:r>
            <a:r>
              <a:rPr lang="en-US" sz="4000" dirty="0" err="1"/>
              <a:t>углавном</a:t>
            </a:r>
            <a:r>
              <a:rPr lang="en-US" sz="4000" dirty="0"/>
              <a:t> </a:t>
            </a:r>
            <a:r>
              <a:rPr lang="en-US" sz="4000" dirty="0" err="1"/>
              <a:t>изостаје</a:t>
            </a:r>
            <a:r>
              <a:rPr lang="en-US" sz="4000" dirty="0"/>
              <a:t> </a:t>
            </a:r>
            <a:r>
              <a:rPr lang="en-US" sz="4000" dirty="0" err="1"/>
              <a:t>корекција</a:t>
            </a:r>
            <a:r>
              <a:rPr lang="en-US" sz="4000" dirty="0"/>
              <a:t> </a:t>
            </a:r>
            <a:r>
              <a:rPr lang="en-US" sz="4000" dirty="0" err="1"/>
              <a:t>понашања</a:t>
            </a:r>
            <a:r>
              <a:rPr lang="en-US" sz="4000" dirty="0"/>
              <a:t>;</a:t>
            </a:r>
          </a:p>
          <a:p>
            <a:r>
              <a:rPr lang="en-US" sz="4000" dirty="0"/>
              <a:t>– </a:t>
            </a:r>
            <a:r>
              <a:rPr lang="en-US" sz="4000" dirty="0" err="1"/>
              <a:t>бранећи</a:t>
            </a:r>
            <a:r>
              <a:rPr lang="en-US" sz="4000" dirty="0"/>
              <a:t> </a:t>
            </a:r>
            <a:r>
              <a:rPr lang="en-US" sz="4000" dirty="0" err="1"/>
              <a:t>своје</a:t>
            </a:r>
            <a:r>
              <a:rPr lang="en-US" sz="4000" dirty="0"/>
              <a:t> </a:t>
            </a:r>
            <a:r>
              <a:rPr lang="en-US" sz="4000" dirty="0" err="1"/>
              <a:t>ставове</a:t>
            </a:r>
            <a:r>
              <a:rPr lang="en-US" sz="4000" dirty="0"/>
              <a:t> </a:t>
            </a:r>
            <a:r>
              <a:rPr lang="en-US" sz="4000" dirty="0" err="1"/>
              <a:t>не</a:t>
            </a:r>
            <a:r>
              <a:rPr lang="en-US" sz="4000" dirty="0"/>
              <a:t> </a:t>
            </a:r>
            <a:r>
              <a:rPr lang="en-US" sz="4000" dirty="0" err="1"/>
              <a:t>води</a:t>
            </a:r>
            <a:r>
              <a:rPr lang="en-US" sz="4000" dirty="0"/>
              <a:t> </a:t>
            </a:r>
            <a:r>
              <a:rPr lang="en-US" sz="4000" dirty="0" err="1"/>
              <a:t>рачуна</a:t>
            </a:r>
            <a:r>
              <a:rPr lang="en-US" sz="4000" dirty="0"/>
              <a:t> о </a:t>
            </a:r>
            <a:r>
              <a:rPr lang="en-US" sz="4000" dirty="0" err="1"/>
              <a:t>усвојеним</a:t>
            </a:r>
            <a:r>
              <a:rPr lang="en-US" sz="4000" dirty="0"/>
              <a:t> </a:t>
            </a:r>
            <a:r>
              <a:rPr lang="en-US" sz="4000" dirty="0" err="1"/>
              <a:t>правилима</a:t>
            </a:r>
            <a:r>
              <a:rPr lang="en-US" sz="4000" dirty="0"/>
              <a:t> </a:t>
            </a:r>
            <a:r>
              <a:rPr lang="en-US" sz="4000" dirty="0" err="1"/>
              <a:t>понашања</a:t>
            </a:r>
            <a:r>
              <a:rPr lang="en-US" sz="4000" dirty="0"/>
              <a:t> и </a:t>
            </a:r>
            <a:r>
              <a:rPr lang="en-US" sz="4000" dirty="0" err="1"/>
              <a:t>осећањима</a:t>
            </a:r>
            <a:r>
              <a:rPr lang="en-US" sz="4000" dirty="0"/>
              <a:t> </a:t>
            </a:r>
            <a:r>
              <a:rPr lang="en-US" sz="4000" dirty="0" err="1"/>
              <a:t>других</a:t>
            </a:r>
            <a:r>
              <a:rPr lang="en-US" sz="4000" dirty="0"/>
              <a:t>;</a:t>
            </a:r>
          </a:p>
          <a:p>
            <a:r>
              <a:rPr lang="en-US" sz="4000" dirty="0"/>
              <a:t>– </a:t>
            </a:r>
            <a:r>
              <a:rPr lang="en-US" sz="4000" dirty="0" err="1"/>
              <a:t>својим</a:t>
            </a:r>
            <a:r>
              <a:rPr lang="en-US" sz="4000" dirty="0"/>
              <a:t> </a:t>
            </a:r>
            <a:r>
              <a:rPr lang="en-US" sz="4000" dirty="0" err="1"/>
              <a:t>понашањем</a:t>
            </a:r>
            <a:r>
              <a:rPr lang="en-US" sz="4000" dirty="0"/>
              <a:t> и </a:t>
            </a:r>
            <a:r>
              <a:rPr lang="en-US" sz="4000" dirty="0" err="1"/>
              <a:t>иницијативама</a:t>
            </a:r>
            <a:r>
              <a:rPr lang="en-US" sz="4000" dirty="0"/>
              <a:t> </a:t>
            </a:r>
            <a:r>
              <a:rPr lang="en-US" sz="4000" dirty="0" err="1"/>
              <a:t>ретко</a:t>
            </a:r>
            <a:r>
              <a:rPr lang="en-US" sz="4000" dirty="0"/>
              <a:t> </a:t>
            </a:r>
            <a:r>
              <a:rPr lang="en-US" sz="4000" dirty="0" err="1"/>
              <a:t>подржава</a:t>
            </a:r>
            <a:r>
              <a:rPr lang="en-US" sz="4000" dirty="0"/>
              <a:t> и </a:t>
            </a:r>
            <a:r>
              <a:rPr lang="en-US" sz="4000" dirty="0" err="1"/>
              <a:t>промовише</a:t>
            </a:r>
            <a:r>
              <a:rPr lang="en-US" sz="4000" dirty="0"/>
              <a:t> </a:t>
            </a:r>
            <a:r>
              <a:rPr lang="en-US" sz="4000" dirty="0" err="1"/>
              <a:t>позитивне</a:t>
            </a:r>
            <a:r>
              <a:rPr lang="en-US" sz="4000" dirty="0"/>
              <a:t> </a:t>
            </a:r>
            <a:r>
              <a:rPr lang="en-US" sz="4000" dirty="0" err="1"/>
              <a:t>вредности</a:t>
            </a:r>
            <a:r>
              <a:rPr lang="en-US" sz="4000" dirty="0"/>
              <a:t>, </a:t>
            </a:r>
            <a:r>
              <a:rPr lang="en-US" sz="4000" dirty="0" err="1"/>
              <a:t>толеранцију</a:t>
            </a:r>
            <a:r>
              <a:rPr lang="en-US" sz="4000" dirty="0"/>
              <a:t>, </a:t>
            </a:r>
            <a:r>
              <a:rPr lang="en-US" sz="4000" dirty="0" err="1"/>
              <a:t>хуманост</a:t>
            </a:r>
            <a:r>
              <a:rPr lang="en-US" sz="4000" dirty="0"/>
              <a:t>, </a:t>
            </a:r>
            <a:r>
              <a:rPr lang="en-US" sz="4000" dirty="0" err="1"/>
              <a:t>солидарност</a:t>
            </a:r>
            <a:r>
              <a:rPr lang="en-US" sz="4000" dirty="0"/>
              <a:t> и </a:t>
            </a:r>
            <a:r>
              <a:rPr lang="en-US" sz="4000" dirty="0" err="1"/>
              <a:t>одговорност</a:t>
            </a:r>
            <a:r>
              <a:rPr lang="en-US" sz="4000" dirty="0"/>
              <a:t> </a:t>
            </a:r>
            <a:r>
              <a:rPr lang="en-US" sz="4000" dirty="0" err="1"/>
              <a:t>према</a:t>
            </a:r>
            <a:r>
              <a:rPr lang="en-US" sz="4000" dirty="0"/>
              <a:t> </a:t>
            </a:r>
            <a:r>
              <a:rPr lang="en-US" sz="4000" dirty="0" err="1"/>
              <a:t>себи</a:t>
            </a:r>
            <a:r>
              <a:rPr lang="en-US" sz="4000" dirty="0"/>
              <a:t>, </a:t>
            </a:r>
            <a:r>
              <a:rPr lang="en-US" sz="4000" dirty="0" err="1"/>
              <a:t>другима</a:t>
            </a:r>
            <a:r>
              <a:rPr lang="en-US" sz="4000" dirty="0"/>
              <a:t> и </a:t>
            </a:r>
            <a:r>
              <a:rPr lang="en-US" sz="4000" dirty="0" err="1"/>
              <a:t>окружењу</a:t>
            </a:r>
            <a:r>
              <a:rPr lang="en-US" sz="4000" dirty="0"/>
              <a:t>;</a:t>
            </a:r>
          </a:p>
          <a:p>
            <a:r>
              <a:rPr lang="en-US" sz="4000" dirty="0"/>
              <a:t>– </a:t>
            </a:r>
            <a:r>
              <a:rPr lang="en-US" sz="4000" dirty="0" err="1"/>
              <a:t>не</a:t>
            </a:r>
            <a:r>
              <a:rPr lang="en-US" sz="4000" dirty="0"/>
              <a:t> </a:t>
            </a:r>
            <a:r>
              <a:rPr lang="en-US" sz="4000" dirty="0" err="1"/>
              <a:t>поштује</a:t>
            </a:r>
            <a:r>
              <a:rPr lang="en-US" sz="4000" dirty="0"/>
              <a:t> и </a:t>
            </a:r>
            <a:r>
              <a:rPr lang="en-US" sz="4000" dirty="0" err="1"/>
              <a:t>не</a:t>
            </a:r>
            <a:r>
              <a:rPr lang="en-US" sz="4000" dirty="0"/>
              <a:t> </a:t>
            </a:r>
            <a:r>
              <a:rPr lang="en-US" sz="4000" dirty="0" err="1"/>
              <a:t>уважава</a:t>
            </a:r>
            <a:r>
              <a:rPr lang="en-US" sz="4000" dirty="0"/>
              <a:t> </a:t>
            </a:r>
            <a:r>
              <a:rPr lang="en-US" sz="4000" dirty="0" err="1"/>
              <a:t>запослене</a:t>
            </a:r>
            <a:r>
              <a:rPr lang="en-US" sz="4000" dirty="0"/>
              <a:t> у </a:t>
            </a:r>
            <a:r>
              <a:rPr lang="en-US" sz="4000" dirty="0" err="1"/>
              <a:t>школи</a:t>
            </a:r>
            <a:r>
              <a:rPr lang="en-US" sz="4000" dirty="0"/>
              <a:t> и у </a:t>
            </a:r>
            <a:r>
              <a:rPr lang="en-US" sz="4000" dirty="0" err="1"/>
              <a:t>другим</a:t>
            </a:r>
            <a:r>
              <a:rPr lang="en-US" sz="4000" dirty="0"/>
              <a:t> </a:t>
            </a:r>
            <a:r>
              <a:rPr lang="en-US" sz="4000" dirty="0" err="1"/>
              <a:t>организацијама</a:t>
            </a:r>
            <a:r>
              <a:rPr lang="en-US" sz="4000" dirty="0"/>
              <a:t>;</a:t>
            </a:r>
          </a:p>
          <a:p>
            <a:r>
              <a:rPr lang="en-US" sz="4000" dirty="0"/>
              <a:t>– </a:t>
            </a:r>
            <a:r>
              <a:rPr lang="en-US" sz="4000" dirty="0" err="1"/>
              <a:t>тешко</a:t>
            </a:r>
            <a:r>
              <a:rPr lang="en-US" sz="4000" dirty="0"/>
              <a:t> </a:t>
            </a:r>
            <a:r>
              <a:rPr lang="en-US" sz="4000" dirty="0" err="1"/>
              <a:t>прихвата</a:t>
            </a:r>
            <a:r>
              <a:rPr lang="en-US" sz="4000" dirty="0"/>
              <a:t> </a:t>
            </a:r>
            <a:r>
              <a:rPr lang="en-US" sz="4000" dirty="0" err="1"/>
              <a:t>одговорност</a:t>
            </a:r>
            <a:r>
              <a:rPr lang="en-US" sz="4000" dirty="0"/>
              <a:t> </a:t>
            </a:r>
            <a:r>
              <a:rPr lang="en-US" sz="4000" dirty="0" err="1"/>
              <a:t>за</a:t>
            </a:r>
            <a:r>
              <a:rPr lang="en-US" sz="4000" dirty="0"/>
              <a:t> </a:t>
            </a:r>
            <a:r>
              <a:rPr lang="en-US" sz="4000" dirty="0" err="1"/>
              <a:t>своје</a:t>
            </a:r>
            <a:r>
              <a:rPr lang="en-US" sz="4000" dirty="0"/>
              <a:t> </a:t>
            </a:r>
            <a:r>
              <a:rPr lang="en-US" sz="4000" dirty="0" err="1"/>
              <a:t>понашање</a:t>
            </a:r>
            <a:r>
              <a:rPr lang="en-US" sz="4000" dirty="0"/>
              <a:t> и </a:t>
            </a:r>
            <a:r>
              <a:rPr lang="en-US" sz="4000" dirty="0" err="1"/>
              <a:t>понавља</a:t>
            </a:r>
            <a:r>
              <a:rPr lang="en-US" sz="4000" dirty="0"/>
              <a:t> </a:t>
            </a:r>
            <a:r>
              <a:rPr lang="en-US" sz="4000" dirty="0" err="1"/>
              <a:t>понашања</a:t>
            </a:r>
            <a:r>
              <a:rPr lang="en-US" sz="4000" dirty="0"/>
              <a:t> </a:t>
            </a:r>
            <a:r>
              <a:rPr lang="en-US" sz="4000" dirty="0" err="1"/>
              <a:t>за</a:t>
            </a:r>
            <a:r>
              <a:rPr lang="en-US" sz="4000" dirty="0"/>
              <a:t> </a:t>
            </a:r>
            <a:r>
              <a:rPr lang="en-US" sz="4000" dirty="0" err="1"/>
              <a:t>која</a:t>
            </a:r>
            <a:r>
              <a:rPr lang="en-US" sz="4000" dirty="0"/>
              <a:t> </a:t>
            </a:r>
            <a:r>
              <a:rPr lang="en-US" sz="4000" dirty="0" err="1"/>
              <a:t>му</a:t>
            </a:r>
            <a:r>
              <a:rPr lang="en-US" sz="4000" dirty="0"/>
              <a:t> </a:t>
            </a:r>
            <a:r>
              <a:rPr lang="en-US" sz="4000" dirty="0" err="1"/>
              <a:t>је</a:t>
            </a:r>
            <a:r>
              <a:rPr lang="en-US" sz="4000" dirty="0"/>
              <a:t> </a:t>
            </a:r>
            <a:r>
              <a:rPr lang="en-US" sz="4000" dirty="0" err="1"/>
              <a:t>изречена</a:t>
            </a:r>
            <a:r>
              <a:rPr lang="en-US" sz="4000" dirty="0"/>
              <a:t> </a:t>
            </a:r>
            <a:r>
              <a:rPr lang="en-US" sz="4000" dirty="0" err="1"/>
              <a:t>васпитна</a:t>
            </a:r>
            <a:r>
              <a:rPr lang="en-US" sz="4000" dirty="0"/>
              <a:t> и/</a:t>
            </a:r>
            <a:r>
              <a:rPr lang="en-US" sz="4000" dirty="0" err="1"/>
              <a:t>или</a:t>
            </a:r>
            <a:r>
              <a:rPr lang="en-US" sz="4000" dirty="0"/>
              <a:t> </a:t>
            </a:r>
            <a:r>
              <a:rPr lang="en-US" sz="4000" dirty="0" err="1"/>
              <a:t>васпитно-дисциплинска</a:t>
            </a:r>
            <a:r>
              <a:rPr lang="en-US" sz="4000" dirty="0"/>
              <a:t> </a:t>
            </a:r>
            <a:r>
              <a:rPr lang="en-US" sz="4000" dirty="0" err="1"/>
              <a:t>мера</a:t>
            </a:r>
            <a:r>
              <a:rPr lang="en-US" sz="4000" dirty="0"/>
              <a:t>;</a:t>
            </a:r>
          </a:p>
          <a:p>
            <a:r>
              <a:rPr lang="en-US" sz="4000" dirty="0"/>
              <a:t>– </a:t>
            </a:r>
            <a:r>
              <a:rPr lang="en-US" sz="4000" dirty="0" err="1"/>
              <a:t>не</a:t>
            </a:r>
            <a:r>
              <a:rPr lang="en-US" sz="4000" dirty="0"/>
              <a:t> </a:t>
            </a:r>
            <a:r>
              <a:rPr lang="en-US" sz="4000" dirty="0" err="1"/>
              <a:t>чува</a:t>
            </a:r>
            <a:r>
              <a:rPr lang="en-US" sz="4000" dirty="0"/>
              <a:t> </a:t>
            </a:r>
            <a:r>
              <a:rPr lang="en-US" sz="4000" dirty="0" err="1"/>
              <a:t>школску</a:t>
            </a:r>
            <a:r>
              <a:rPr lang="en-US" sz="4000" dirty="0"/>
              <a:t> </a:t>
            </a:r>
            <a:r>
              <a:rPr lang="en-US" sz="4000" dirty="0" err="1"/>
              <a:t>имовину</a:t>
            </a:r>
            <a:r>
              <a:rPr lang="en-US" sz="4000" dirty="0"/>
              <a:t> и </a:t>
            </a:r>
            <a:r>
              <a:rPr lang="en-US" sz="4000" dirty="0" err="1"/>
              <a:t>имовину</a:t>
            </a:r>
            <a:r>
              <a:rPr lang="en-US" sz="4000" dirty="0"/>
              <a:t> </a:t>
            </a:r>
            <a:r>
              <a:rPr lang="en-US" sz="4000" dirty="0" err="1"/>
              <a:t>других</a:t>
            </a:r>
            <a:r>
              <a:rPr lang="en-US" sz="4000" dirty="0"/>
              <a:t>;</a:t>
            </a:r>
          </a:p>
          <a:p>
            <a:r>
              <a:rPr lang="en-US" sz="4000" dirty="0"/>
              <a:t>– </a:t>
            </a:r>
            <a:r>
              <a:rPr lang="en-US" sz="4000" dirty="0" err="1"/>
              <a:t>показује</a:t>
            </a:r>
            <a:r>
              <a:rPr lang="en-US" sz="4000" dirty="0"/>
              <a:t> </a:t>
            </a:r>
            <a:r>
              <a:rPr lang="en-US" sz="4000" dirty="0" err="1"/>
              <a:t>немар</a:t>
            </a:r>
            <a:r>
              <a:rPr lang="en-US" sz="4000" dirty="0"/>
              <a:t> </a:t>
            </a:r>
            <a:r>
              <a:rPr lang="en-US" sz="4000" dirty="0" err="1"/>
              <a:t>према</a:t>
            </a:r>
            <a:r>
              <a:rPr lang="en-US" sz="4000" dirty="0"/>
              <a:t> </a:t>
            </a:r>
            <a:r>
              <a:rPr lang="en-US" sz="4000" dirty="0" err="1"/>
              <a:t>очувању</a:t>
            </a:r>
            <a:r>
              <a:rPr lang="en-US" sz="4000" dirty="0"/>
              <a:t> </a:t>
            </a:r>
            <a:r>
              <a:rPr lang="en-US" sz="4000" dirty="0" err="1"/>
              <a:t>животне</a:t>
            </a:r>
            <a:r>
              <a:rPr lang="en-US" sz="4000" dirty="0"/>
              <a:t> </a:t>
            </a:r>
            <a:r>
              <a:rPr lang="en-US" sz="4000" dirty="0" err="1"/>
              <a:t>средине</a:t>
            </a:r>
            <a:r>
              <a:rPr lang="en-US" sz="4000" dirty="0" smtClean="0"/>
              <a:t>.</a:t>
            </a:r>
            <a:endParaRPr lang="sr-Cyrl-RS" sz="4000" dirty="0" smtClean="0"/>
          </a:p>
          <a:p>
            <a:endParaRPr lang="sr-Cyrl-RS" sz="4000" dirty="0"/>
          </a:p>
          <a:p>
            <a:endParaRPr lang="sr-Cyrl-RS" sz="4000" dirty="0" smtClean="0"/>
          </a:p>
          <a:p>
            <a:endParaRPr lang="sr-Cyrl-RS" sz="4000" dirty="0"/>
          </a:p>
          <a:p>
            <a:endParaRPr lang="sr-Cyrl-RS" sz="4000" dirty="0" smtClean="0"/>
          </a:p>
          <a:p>
            <a:endParaRPr lang="sr-Cyrl-RS" sz="4000" dirty="0"/>
          </a:p>
          <a:p>
            <a:endParaRPr lang="en-US" sz="4000" dirty="0"/>
          </a:p>
          <a:p>
            <a:endParaRPr lang="sr-Latn-CS" sz="4000" b="1" dirty="0">
              <a:latin typeface="Cambria" pitchFamily="18" charset="0"/>
              <a:ea typeface="Cambria" pitchFamily="18" charset="0"/>
            </a:endParaRPr>
          </a:p>
          <a:p>
            <a:pPr algn="ctr"/>
            <a:endParaRPr lang="sr-Latn-CS" sz="4000" dirty="0">
              <a:latin typeface="Cambria" pitchFamily="18" charset="0"/>
              <a:ea typeface="Cambria" pitchFamily="18" charset="0"/>
            </a:endParaRPr>
          </a:p>
          <a:p>
            <a:pPr algn="ctr"/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8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96036"/>
            <a:ext cx="10972800" cy="5704764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5) </a:t>
            </a:r>
            <a:r>
              <a:rPr lang="en-US" sz="9600" b="1" u="sng" dirty="0" err="1"/>
              <a:t>Оцену</a:t>
            </a:r>
            <a:r>
              <a:rPr lang="en-US" sz="9600" b="1" u="sng" dirty="0"/>
              <a:t> </a:t>
            </a:r>
            <a:r>
              <a:rPr lang="en-US" sz="9600" b="1" u="sng" dirty="0" err="1"/>
              <a:t>незадовољавајуће</a:t>
            </a:r>
            <a:r>
              <a:rPr lang="en-US" sz="9600" b="1" u="sng" dirty="0"/>
              <a:t> (1) </a:t>
            </a:r>
            <a:r>
              <a:rPr lang="en-US" sz="9600" b="1" u="sng" dirty="0" err="1"/>
              <a:t>добија</a:t>
            </a:r>
            <a:r>
              <a:rPr lang="en-US" sz="9600" b="1" u="sng" dirty="0"/>
              <a:t> </a:t>
            </a:r>
            <a:r>
              <a:rPr lang="en-US" sz="9600" b="1" u="sng" dirty="0" err="1"/>
              <a:t>ученик</a:t>
            </a:r>
            <a:r>
              <a:rPr lang="en-US" sz="9600" b="1" u="sng" dirty="0"/>
              <a:t> </a:t>
            </a:r>
            <a:r>
              <a:rPr lang="en-US" sz="9600" b="1" u="sng" dirty="0" err="1"/>
              <a:t>који</a:t>
            </a:r>
            <a:r>
              <a:rPr lang="en-US" sz="9600" b="1" u="sng" dirty="0"/>
              <a:t> </a:t>
            </a:r>
            <a:r>
              <a:rPr lang="en-US" sz="9600" b="1" u="sng" dirty="0" err="1"/>
              <a:t>је</a:t>
            </a:r>
            <a:r>
              <a:rPr lang="en-US" sz="9600" b="1" u="sng" dirty="0"/>
              <a:t> </a:t>
            </a:r>
            <a:r>
              <a:rPr lang="en-US" sz="9600" b="1" u="sng" dirty="0" err="1"/>
              <a:t>остварио</a:t>
            </a:r>
            <a:r>
              <a:rPr lang="en-US" sz="9600" b="1" u="sng" dirty="0"/>
              <a:t> </a:t>
            </a:r>
            <a:r>
              <a:rPr lang="en-US" sz="9600" b="1" u="sng" dirty="0" err="1"/>
              <a:t>следеће</a:t>
            </a:r>
            <a:r>
              <a:rPr lang="en-US" sz="9600" b="1" u="sng" dirty="0"/>
              <a:t> </a:t>
            </a:r>
            <a:r>
              <a:rPr lang="en-US" sz="9600" b="1" u="sng" dirty="0" err="1"/>
              <a:t>услове</a:t>
            </a:r>
            <a:r>
              <a:rPr lang="en-US" sz="9600" b="1" u="sng" dirty="0"/>
              <a:t>:</a:t>
            </a:r>
          </a:p>
          <a:p>
            <a:r>
              <a:rPr lang="en-US" sz="9600" dirty="0"/>
              <a:t>– и </a:t>
            </a:r>
            <a:r>
              <a:rPr lang="en-US" sz="9600" dirty="0" err="1"/>
              <a:t>поред</a:t>
            </a:r>
            <a:r>
              <a:rPr lang="en-US" sz="9600" dirty="0"/>
              <a:t> </a:t>
            </a:r>
            <a:r>
              <a:rPr lang="en-US" sz="9600" dirty="0" err="1"/>
              <a:t>опомена</a:t>
            </a:r>
            <a:r>
              <a:rPr lang="en-US" sz="9600" dirty="0"/>
              <a:t> и </a:t>
            </a:r>
            <a:r>
              <a:rPr lang="en-US" sz="9600" dirty="0" err="1"/>
              <a:t>појачаног</a:t>
            </a:r>
            <a:r>
              <a:rPr lang="en-US" sz="9600" dirty="0"/>
              <a:t> </a:t>
            </a:r>
            <a:r>
              <a:rPr lang="en-US" sz="9600" dirty="0" err="1"/>
              <a:t>васпитног</a:t>
            </a:r>
            <a:r>
              <a:rPr lang="en-US" sz="9600" dirty="0"/>
              <a:t> </a:t>
            </a:r>
            <a:r>
              <a:rPr lang="en-US" sz="9600" dirty="0" err="1"/>
              <a:t>рада</a:t>
            </a:r>
            <a:r>
              <a:rPr lang="en-US" sz="9600" dirty="0"/>
              <a:t> </a:t>
            </a:r>
            <a:r>
              <a:rPr lang="en-US" sz="9600" dirty="0" err="1"/>
              <a:t>не</a:t>
            </a:r>
            <a:r>
              <a:rPr lang="en-US" sz="9600" dirty="0"/>
              <a:t> </a:t>
            </a:r>
            <a:r>
              <a:rPr lang="en-US" sz="9600" dirty="0" err="1"/>
              <a:t>извршава</a:t>
            </a:r>
            <a:r>
              <a:rPr lang="en-US" sz="9600" dirty="0"/>
              <a:t> </a:t>
            </a:r>
            <a:r>
              <a:rPr lang="en-US" sz="9600" dirty="0" err="1"/>
              <a:t>школске</a:t>
            </a:r>
            <a:r>
              <a:rPr lang="en-US" sz="9600" dirty="0"/>
              <a:t> </a:t>
            </a:r>
            <a:r>
              <a:rPr lang="en-US" sz="9600" dirty="0" err="1"/>
              <a:t>обавезе</a:t>
            </a:r>
            <a:r>
              <a:rPr lang="en-US" sz="9600" dirty="0"/>
              <a:t> </a:t>
            </a:r>
            <a:r>
              <a:rPr lang="en-US" sz="9600" dirty="0" err="1"/>
              <a:t>које</a:t>
            </a:r>
            <a:r>
              <a:rPr lang="en-US" sz="9600" dirty="0"/>
              <a:t> </a:t>
            </a:r>
            <a:r>
              <a:rPr lang="en-US" sz="9600" dirty="0" err="1"/>
              <a:t>се</a:t>
            </a:r>
            <a:r>
              <a:rPr lang="en-US" sz="9600" dirty="0"/>
              <a:t> </a:t>
            </a:r>
            <a:r>
              <a:rPr lang="en-US" sz="9600" dirty="0" err="1"/>
              <a:t>односе</a:t>
            </a:r>
            <a:r>
              <a:rPr lang="en-US" sz="9600" dirty="0"/>
              <a:t> </a:t>
            </a:r>
            <a:r>
              <a:rPr lang="en-US" sz="9600" dirty="0" err="1"/>
              <a:t>на</a:t>
            </a:r>
            <a:r>
              <a:rPr lang="en-US" sz="9600" dirty="0"/>
              <a:t> </a:t>
            </a:r>
            <a:r>
              <a:rPr lang="en-US" sz="9600" dirty="0" err="1"/>
              <a:t>наставу</a:t>
            </a:r>
            <a:r>
              <a:rPr lang="en-US" sz="9600" dirty="0"/>
              <a:t> и </a:t>
            </a:r>
            <a:r>
              <a:rPr lang="en-US" sz="9600" dirty="0" err="1"/>
              <a:t>друге</a:t>
            </a:r>
            <a:r>
              <a:rPr lang="en-US" sz="9600" dirty="0"/>
              <a:t> </a:t>
            </a:r>
            <a:r>
              <a:rPr lang="en-US" sz="9600" dirty="0" err="1"/>
              <a:t>облике</a:t>
            </a:r>
            <a:r>
              <a:rPr lang="en-US" sz="9600" dirty="0"/>
              <a:t> </a:t>
            </a:r>
            <a:r>
              <a:rPr lang="en-US" sz="9600" dirty="0" err="1"/>
              <a:t>рада</a:t>
            </a:r>
            <a:r>
              <a:rPr lang="en-US" sz="9600" dirty="0"/>
              <a:t>;</a:t>
            </a:r>
          </a:p>
          <a:p>
            <a:r>
              <a:rPr lang="en-US" sz="9600" dirty="0"/>
              <a:t>– </a:t>
            </a:r>
            <a:r>
              <a:rPr lang="en-US" sz="9600" dirty="0" err="1"/>
              <a:t>не</a:t>
            </a:r>
            <a:r>
              <a:rPr lang="en-US" sz="9600" dirty="0"/>
              <a:t> </a:t>
            </a:r>
            <a:r>
              <a:rPr lang="en-US" sz="9600" dirty="0" err="1"/>
              <a:t>поштује</a:t>
            </a:r>
            <a:r>
              <a:rPr lang="en-US" sz="9600" dirty="0"/>
              <a:t> </a:t>
            </a:r>
            <a:r>
              <a:rPr lang="en-US" sz="9600" dirty="0" err="1"/>
              <a:t>правила</a:t>
            </a:r>
            <a:r>
              <a:rPr lang="en-US" sz="9600" dirty="0"/>
              <a:t> </a:t>
            </a:r>
            <a:r>
              <a:rPr lang="en-US" sz="9600" dirty="0" err="1"/>
              <a:t>понашања</a:t>
            </a:r>
            <a:r>
              <a:rPr lang="en-US" sz="9600" dirty="0"/>
              <a:t> и </a:t>
            </a:r>
            <a:r>
              <a:rPr lang="en-US" sz="9600" dirty="0" err="1"/>
              <a:t>не</a:t>
            </a:r>
            <a:r>
              <a:rPr lang="en-US" sz="9600" dirty="0"/>
              <a:t> </a:t>
            </a:r>
            <a:r>
              <a:rPr lang="en-US" sz="9600" dirty="0" err="1"/>
              <a:t>придржава</a:t>
            </a:r>
            <a:r>
              <a:rPr lang="en-US" sz="9600" dirty="0"/>
              <a:t> </a:t>
            </a:r>
            <a:r>
              <a:rPr lang="en-US" sz="9600" dirty="0" err="1"/>
              <a:t>се</a:t>
            </a:r>
            <a:r>
              <a:rPr lang="en-US" sz="9600" dirty="0"/>
              <a:t> </a:t>
            </a:r>
            <a:r>
              <a:rPr lang="en-US" sz="9600" dirty="0" err="1"/>
              <a:t>мера</a:t>
            </a:r>
            <a:r>
              <a:rPr lang="en-US" sz="9600" dirty="0"/>
              <a:t> </a:t>
            </a:r>
            <a:r>
              <a:rPr lang="en-US" sz="9600" dirty="0" err="1"/>
              <a:t>безбедности</a:t>
            </a:r>
            <a:r>
              <a:rPr lang="en-US" sz="9600" dirty="0"/>
              <a:t>;</a:t>
            </a:r>
          </a:p>
          <a:p>
            <a:r>
              <a:rPr lang="en-US" sz="9600" dirty="0"/>
              <a:t>– и </a:t>
            </a:r>
            <a:r>
              <a:rPr lang="en-US" sz="9600" dirty="0" err="1"/>
              <a:t>поред</a:t>
            </a:r>
            <a:r>
              <a:rPr lang="en-US" sz="9600" dirty="0"/>
              <a:t> </a:t>
            </a:r>
            <a:r>
              <a:rPr lang="en-US" sz="9600" dirty="0" err="1"/>
              <a:t>опомена</a:t>
            </a:r>
            <a:r>
              <a:rPr lang="en-US" sz="9600" dirty="0"/>
              <a:t> </a:t>
            </a:r>
            <a:r>
              <a:rPr lang="en-US" sz="9600" dirty="0" err="1"/>
              <a:t>учестало</a:t>
            </a:r>
            <a:r>
              <a:rPr lang="en-US" sz="9600" dirty="0"/>
              <a:t> </a:t>
            </a:r>
            <a:r>
              <a:rPr lang="en-US" sz="9600" dirty="0" err="1"/>
              <a:t>крши</a:t>
            </a:r>
            <a:r>
              <a:rPr lang="en-US" sz="9600" dirty="0"/>
              <a:t> </a:t>
            </a:r>
            <a:r>
              <a:rPr lang="en-US" sz="9600" dirty="0" err="1"/>
              <a:t>правила</a:t>
            </a:r>
            <a:r>
              <a:rPr lang="en-US" sz="9600" dirty="0"/>
              <a:t> </a:t>
            </a:r>
            <a:r>
              <a:rPr lang="en-US" sz="9600" dirty="0" err="1"/>
              <a:t>коректног</a:t>
            </a:r>
            <a:r>
              <a:rPr lang="en-US" sz="9600" dirty="0"/>
              <a:t> </a:t>
            </a:r>
            <a:r>
              <a:rPr lang="en-US" sz="9600" dirty="0" err="1"/>
              <a:t>понашања</a:t>
            </a:r>
            <a:r>
              <a:rPr lang="en-US" sz="9600" dirty="0"/>
              <a:t> </a:t>
            </a:r>
            <a:r>
              <a:rPr lang="en-US" sz="9600" dirty="0" err="1"/>
              <a:t>према</a:t>
            </a:r>
            <a:r>
              <a:rPr lang="en-US" sz="9600" dirty="0"/>
              <a:t> </a:t>
            </a:r>
            <a:r>
              <a:rPr lang="en-US" sz="9600" dirty="0" err="1"/>
              <a:t>ученицима</a:t>
            </a:r>
            <a:r>
              <a:rPr lang="en-US" sz="9600" dirty="0"/>
              <a:t>, </a:t>
            </a:r>
            <a:r>
              <a:rPr lang="en-US" sz="9600" dirty="0" err="1"/>
              <a:t>при</a:t>
            </a:r>
            <a:r>
              <a:rPr lang="en-US" sz="9600" dirty="0"/>
              <a:t> </a:t>
            </a:r>
            <a:r>
              <a:rPr lang="en-US" sz="9600" dirty="0" err="1"/>
              <a:t>чему</a:t>
            </a:r>
            <a:r>
              <a:rPr lang="en-US" sz="9600" dirty="0"/>
              <a:t> </a:t>
            </a:r>
            <a:r>
              <a:rPr lang="en-US" sz="9600" dirty="0" err="1"/>
              <a:t>изостаје</a:t>
            </a:r>
            <a:r>
              <a:rPr lang="en-US" sz="9600" dirty="0"/>
              <a:t> </a:t>
            </a:r>
            <a:r>
              <a:rPr lang="en-US" sz="9600" dirty="0" err="1"/>
              <a:t>корекција</a:t>
            </a:r>
            <a:r>
              <a:rPr lang="en-US" sz="9600" dirty="0"/>
              <a:t> </a:t>
            </a:r>
            <a:r>
              <a:rPr lang="en-US" sz="9600" dirty="0" err="1"/>
              <a:t>понашања</a:t>
            </a:r>
            <a:r>
              <a:rPr lang="en-US" sz="9600" dirty="0"/>
              <a:t>;</a:t>
            </a:r>
          </a:p>
          <a:p>
            <a:r>
              <a:rPr lang="en-US" sz="9600" dirty="0"/>
              <a:t>– и </a:t>
            </a:r>
            <a:r>
              <a:rPr lang="en-US" sz="9600" dirty="0" err="1"/>
              <a:t>поред</a:t>
            </a:r>
            <a:r>
              <a:rPr lang="en-US" sz="9600" dirty="0"/>
              <a:t> </a:t>
            </a:r>
            <a:r>
              <a:rPr lang="en-US" sz="9600" dirty="0" err="1"/>
              <a:t>опомена</a:t>
            </a:r>
            <a:r>
              <a:rPr lang="en-US" sz="9600" dirty="0"/>
              <a:t> </a:t>
            </a:r>
            <a:r>
              <a:rPr lang="en-US" sz="9600" dirty="0" err="1"/>
              <a:t>учестало</a:t>
            </a:r>
            <a:r>
              <a:rPr lang="en-US" sz="9600" dirty="0"/>
              <a:t> </a:t>
            </a:r>
            <a:r>
              <a:rPr lang="en-US" sz="9600" dirty="0" err="1"/>
              <a:t>крши</a:t>
            </a:r>
            <a:r>
              <a:rPr lang="en-US" sz="9600" dirty="0"/>
              <a:t> </a:t>
            </a:r>
            <a:r>
              <a:rPr lang="en-US" sz="9600" dirty="0" err="1"/>
              <a:t>правила</a:t>
            </a:r>
            <a:r>
              <a:rPr lang="en-US" sz="9600" dirty="0"/>
              <a:t> у </a:t>
            </a:r>
            <a:r>
              <a:rPr lang="en-US" sz="9600" dirty="0" err="1"/>
              <a:t>неговању</a:t>
            </a:r>
            <a:r>
              <a:rPr lang="en-US" sz="9600" dirty="0"/>
              <a:t> </a:t>
            </a:r>
            <a:r>
              <a:rPr lang="en-US" sz="9600" dirty="0" err="1"/>
              <a:t>атмосфере</a:t>
            </a:r>
            <a:r>
              <a:rPr lang="en-US" sz="9600" dirty="0"/>
              <a:t> </a:t>
            </a:r>
            <a:r>
              <a:rPr lang="en-US" sz="9600" dirty="0" err="1"/>
              <a:t>другарства</a:t>
            </a:r>
            <a:r>
              <a:rPr lang="en-US" sz="9600" dirty="0"/>
              <a:t> и </a:t>
            </a:r>
            <a:r>
              <a:rPr lang="en-US" sz="9600" dirty="0" err="1"/>
              <a:t>конструктивног</a:t>
            </a:r>
            <a:r>
              <a:rPr lang="en-US" sz="9600" dirty="0"/>
              <a:t> </a:t>
            </a:r>
            <a:r>
              <a:rPr lang="en-US" sz="9600" dirty="0" err="1"/>
              <a:t>решавања</a:t>
            </a:r>
            <a:r>
              <a:rPr lang="en-US" sz="9600" dirty="0"/>
              <a:t> </a:t>
            </a:r>
            <a:r>
              <a:rPr lang="en-US" sz="9600" dirty="0" err="1"/>
              <a:t>конфликата</a:t>
            </a:r>
            <a:r>
              <a:rPr lang="en-US" sz="9600" dirty="0"/>
              <a:t> у </a:t>
            </a:r>
            <a:r>
              <a:rPr lang="en-US" sz="9600" dirty="0" err="1"/>
              <a:t>вршњачкој</a:t>
            </a:r>
            <a:r>
              <a:rPr lang="en-US" sz="9600" dirty="0"/>
              <a:t> </a:t>
            </a:r>
            <a:r>
              <a:rPr lang="en-US" sz="9600" dirty="0" err="1"/>
              <a:t>популацији</a:t>
            </a:r>
            <a:r>
              <a:rPr lang="en-US" sz="9600" dirty="0"/>
              <a:t>, </a:t>
            </a:r>
            <a:r>
              <a:rPr lang="en-US" sz="9600" dirty="0" err="1"/>
              <a:t>при</a:t>
            </a:r>
            <a:r>
              <a:rPr lang="en-US" sz="9600" dirty="0"/>
              <a:t> </a:t>
            </a:r>
            <a:r>
              <a:rPr lang="en-US" sz="9600" dirty="0" err="1"/>
              <a:t>чему</a:t>
            </a:r>
            <a:r>
              <a:rPr lang="en-US" sz="9600" dirty="0"/>
              <a:t> </a:t>
            </a:r>
            <a:r>
              <a:rPr lang="en-US" sz="9600" dirty="0" err="1"/>
              <a:t>изостаје</a:t>
            </a:r>
            <a:r>
              <a:rPr lang="en-US" sz="9600" dirty="0"/>
              <a:t> </a:t>
            </a:r>
            <a:r>
              <a:rPr lang="en-US" sz="9600" dirty="0" err="1"/>
              <a:t>корекција</a:t>
            </a:r>
            <a:r>
              <a:rPr lang="en-US" sz="9600" dirty="0"/>
              <a:t> </a:t>
            </a:r>
            <a:r>
              <a:rPr lang="en-US" sz="9600" dirty="0" err="1"/>
              <a:t>понашања</a:t>
            </a:r>
            <a:r>
              <a:rPr lang="en-US" sz="9600" dirty="0"/>
              <a:t>;</a:t>
            </a:r>
          </a:p>
          <a:p>
            <a:r>
              <a:rPr lang="en-US" sz="9600" dirty="0"/>
              <a:t>– </a:t>
            </a:r>
            <a:r>
              <a:rPr lang="en-US" sz="9600" dirty="0" err="1"/>
              <a:t>не</a:t>
            </a:r>
            <a:r>
              <a:rPr lang="en-US" sz="9600" dirty="0"/>
              <a:t> </a:t>
            </a:r>
            <a:r>
              <a:rPr lang="en-US" sz="9600" dirty="0" err="1"/>
              <a:t>поштује</a:t>
            </a:r>
            <a:r>
              <a:rPr lang="en-US" sz="9600" dirty="0"/>
              <a:t> </a:t>
            </a:r>
            <a:r>
              <a:rPr lang="en-US" sz="9600" dirty="0" err="1"/>
              <a:t>личност</a:t>
            </a:r>
            <a:r>
              <a:rPr lang="en-US" sz="9600" dirty="0"/>
              <a:t> </a:t>
            </a:r>
            <a:r>
              <a:rPr lang="en-US" sz="9600" dirty="0" err="1"/>
              <a:t>других</a:t>
            </a:r>
            <a:r>
              <a:rPr lang="en-US" sz="9600" dirty="0"/>
              <a:t> </a:t>
            </a:r>
            <a:r>
              <a:rPr lang="en-US" sz="9600" dirty="0" err="1"/>
              <a:t>ученика</a:t>
            </a:r>
            <a:r>
              <a:rPr lang="en-US" sz="9600" dirty="0"/>
              <a:t> и </a:t>
            </a:r>
            <a:r>
              <a:rPr lang="en-US" sz="9600" dirty="0" err="1"/>
              <a:t>према</a:t>
            </a:r>
            <a:r>
              <a:rPr lang="en-US" sz="9600" dirty="0"/>
              <a:t> </a:t>
            </a:r>
            <a:r>
              <a:rPr lang="en-US" sz="9600" dirty="0" err="1"/>
              <a:t>њима</a:t>
            </a:r>
            <a:r>
              <a:rPr lang="en-US" sz="9600" dirty="0"/>
              <a:t> </a:t>
            </a:r>
            <a:r>
              <a:rPr lang="en-US" sz="9600" dirty="0" err="1"/>
              <a:t>се</a:t>
            </a:r>
            <a:r>
              <a:rPr lang="en-US" sz="9600" dirty="0"/>
              <a:t> </a:t>
            </a:r>
            <a:r>
              <a:rPr lang="en-US" sz="9600" dirty="0" err="1"/>
              <a:t>понаша</a:t>
            </a:r>
            <a:r>
              <a:rPr lang="en-US" sz="9600" dirty="0"/>
              <a:t> </a:t>
            </a:r>
            <a:r>
              <a:rPr lang="en-US" sz="9600" dirty="0" err="1"/>
              <a:t>нетолерантно</a:t>
            </a:r>
            <a:r>
              <a:rPr lang="en-US" sz="9600" dirty="0"/>
              <a:t>, </a:t>
            </a:r>
            <a:r>
              <a:rPr lang="en-US" sz="9600" dirty="0" err="1"/>
              <a:t>угрожавајући</a:t>
            </a:r>
            <a:r>
              <a:rPr lang="en-US" sz="9600" dirty="0"/>
              <a:t> и </a:t>
            </a:r>
            <a:r>
              <a:rPr lang="en-US" sz="9600" dirty="0" err="1"/>
              <a:t>повређујући</a:t>
            </a:r>
            <a:r>
              <a:rPr lang="en-US" sz="9600" dirty="0"/>
              <a:t> </a:t>
            </a:r>
            <a:r>
              <a:rPr lang="en-US" sz="9600" dirty="0" err="1"/>
              <a:t>права</a:t>
            </a:r>
            <a:r>
              <a:rPr lang="en-US" sz="9600" dirty="0"/>
              <a:t> и </a:t>
            </a:r>
            <a:r>
              <a:rPr lang="en-US" sz="9600" dirty="0" err="1"/>
              <a:t>осећања</a:t>
            </a:r>
            <a:r>
              <a:rPr lang="en-US" sz="9600" dirty="0"/>
              <a:t> </a:t>
            </a:r>
            <a:r>
              <a:rPr lang="en-US" sz="9600" dirty="0" err="1"/>
              <a:t>других</a:t>
            </a:r>
            <a:r>
              <a:rPr lang="en-US" sz="9600" dirty="0"/>
              <a:t>;</a:t>
            </a:r>
          </a:p>
          <a:p>
            <a:r>
              <a:rPr lang="en-US" sz="9600" dirty="0"/>
              <a:t>– </a:t>
            </a:r>
            <a:r>
              <a:rPr lang="en-US" sz="9600" dirty="0" err="1"/>
              <a:t>својим</a:t>
            </a:r>
            <a:r>
              <a:rPr lang="en-US" sz="9600" dirty="0"/>
              <a:t> </a:t>
            </a:r>
            <a:r>
              <a:rPr lang="en-US" sz="9600" dirty="0" err="1"/>
              <a:t>понашањем</a:t>
            </a:r>
            <a:r>
              <a:rPr lang="en-US" sz="9600" dirty="0"/>
              <a:t> и </a:t>
            </a:r>
            <a:r>
              <a:rPr lang="en-US" sz="9600" dirty="0" err="1"/>
              <a:t>иницијативама</a:t>
            </a:r>
            <a:r>
              <a:rPr lang="en-US" sz="9600" dirty="0"/>
              <a:t> </a:t>
            </a:r>
            <a:r>
              <a:rPr lang="en-US" sz="9600" dirty="0" err="1"/>
              <a:t>не</a:t>
            </a:r>
            <a:r>
              <a:rPr lang="en-US" sz="9600" dirty="0"/>
              <a:t> </a:t>
            </a:r>
            <a:r>
              <a:rPr lang="en-US" sz="9600" dirty="0" err="1"/>
              <a:t>подржава</a:t>
            </a:r>
            <a:r>
              <a:rPr lang="en-US" sz="9600" dirty="0"/>
              <a:t> и </a:t>
            </a:r>
            <a:r>
              <a:rPr lang="en-US" sz="9600" dirty="0" err="1"/>
              <a:t>не</a:t>
            </a:r>
            <a:r>
              <a:rPr lang="en-US" sz="9600" dirty="0"/>
              <a:t> </a:t>
            </a:r>
            <a:r>
              <a:rPr lang="en-US" sz="9600" dirty="0" err="1"/>
              <a:t>промовише</a:t>
            </a:r>
            <a:r>
              <a:rPr lang="en-US" sz="9600" dirty="0"/>
              <a:t> </a:t>
            </a:r>
            <a:r>
              <a:rPr lang="en-US" sz="9600" dirty="0" err="1"/>
              <a:t>позитивне</a:t>
            </a:r>
            <a:r>
              <a:rPr lang="en-US" sz="9600" dirty="0"/>
              <a:t> </a:t>
            </a:r>
            <a:r>
              <a:rPr lang="en-US" sz="9600" dirty="0" err="1"/>
              <a:t>вредности</a:t>
            </a:r>
            <a:r>
              <a:rPr lang="en-US" sz="9600" dirty="0"/>
              <a:t>, </a:t>
            </a:r>
            <a:r>
              <a:rPr lang="en-US" sz="9600" dirty="0" err="1"/>
              <a:t>толеранцију</a:t>
            </a:r>
            <a:r>
              <a:rPr lang="en-US" sz="9600" dirty="0"/>
              <a:t>, </a:t>
            </a:r>
            <a:r>
              <a:rPr lang="en-US" sz="9600" dirty="0" err="1"/>
              <a:t>хуманост</a:t>
            </a:r>
            <a:r>
              <a:rPr lang="en-US" sz="9600" dirty="0"/>
              <a:t>, </a:t>
            </a:r>
            <a:r>
              <a:rPr lang="en-US" sz="9600" dirty="0" err="1"/>
              <a:t>солидарност</a:t>
            </a:r>
            <a:r>
              <a:rPr lang="en-US" sz="9600" dirty="0"/>
              <a:t> и </a:t>
            </a:r>
            <a:r>
              <a:rPr lang="en-US" sz="9600" dirty="0" err="1"/>
              <a:t>одговорност</a:t>
            </a:r>
            <a:r>
              <a:rPr lang="en-US" sz="9600" dirty="0"/>
              <a:t> </a:t>
            </a:r>
            <a:r>
              <a:rPr lang="en-US" sz="9600" dirty="0" err="1"/>
              <a:t>према</a:t>
            </a:r>
            <a:r>
              <a:rPr lang="en-US" sz="9600" dirty="0"/>
              <a:t> </a:t>
            </a:r>
            <a:r>
              <a:rPr lang="en-US" sz="9600" dirty="0" err="1"/>
              <a:t>себи</a:t>
            </a:r>
            <a:r>
              <a:rPr lang="en-US" sz="9600" dirty="0"/>
              <a:t>, </a:t>
            </a:r>
            <a:r>
              <a:rPr lang="en-US" sz="9600" dirty="0" err="1"/>
              <a:t>другима</a:t>
            </a:r>
            <a:r>
              <a:rPr lang="en-US" sz="9600" dirty="0"/>
              <a:t> и </a:t>
            </a:r>
            <a:r>
              <a:rPr lang="en-US" sz="9600" dirty="0" err="1"/>
              <a:t>окружењу</a:t>
            </a:r>
            <a:r>
              <a:rPr lang="en-US" sz="9600" dirty="0"/>
              <a:t>;</a:t>
            </a:r>
          </a:p>
          <a:p>
            <a:r>
              <a:rPr lang="en-US" sz="9600" dirty="0"/>
              <a:t>– </a:t>
            </a:r>
            <a:r>
              <a:rPr lang="en-US" sz="9600" dirty="0" err="1"/>
              <a:t>угрожава</a:t>
            </a:r>
            <a:r>
              <a:rPr lang="en-US" sz="9600" dirty="0"/>
              <a:t> и </a:t>
            </a:r>
            <a:r>
              <a:rPr lang="en-US" sz="9600" dirty="0" err="1"/>
              <a:t>повређује</a:t>
            </a:r>
            <a:r>
              <a:rPr lang="en-US" sz="9600" dirty="0"/>
              <a:t> </a:t>
            </a:r>
            <a:r>
              <a:rPr lang="en-US" sz="9600" dirty="0" err="1"/>
              <a:t>права</a:t>
            </a:r>
            <a:r>
              <a:rPr lang="en-US" sz="9600" dirty="0"/>
              <a:t> </a:t>
            </a:r>
            <a:r>
              <a:rPr lang="en-US" sz="9600" dirty="0" err="1"/>
              <a:t>запослених</a:t>
            </a:r>
            <a:r>
              <a:rPr lang="en-US" sz="9600" dirty="0"/>
              <a:t> у </a:t>
            </a:r>
            <a:r>
              <a:rPr lang="en-US" sz="9600" dirty="0" err="1"/>
              <a:t>школи</a:t>
            </a:r>
            <a:r>
              <a:rPr lang="en-US" sz="9600" dirty="0"/>
              <a:t> и у </a:t>
            </a:r>
            <a:r>
              <a:rPr lang="en-US" sz="9600" dirty="0" err="1"/>
              <a:t>другим</a:t>
            </a:r>
            <a:r>
              <a:rPr lang="en-US" sz="9600" dirty="0"/>
              <a:t> </a:t>
            </a:r>
            <a:r>
              <a:rPr lang="en-US" sz="9600" dirty="0" err="1"/>
              <a:t>организацијама</a:t>
            </a:r>
            <a:r>
              <a:rPr lang="en-US" sz="9600" dirty="0"/>
              <a:t>;</a:t>
            </a:r>
          </a:p>
          <a:p>
            <a:r>
              <a:rPr lang="en-US" sz="9600" dirty="0"/>
              <a:t>– </a:t>
            </a:r>
            <a:r>
              <a:rPr lang="en-US" sz="9600" dirty="0" err="1"/>
              <a:t>не</a:t>
            </a:r>
            <a:r>
              <a:rPr lang="en-US" sz="9600" dirty="0"/>
              <a:t> </a:t>
            </a:r>
            <a:r>
              <a:rPr lang="en-US" sz="9600" dirty="0" err="1"/>
              <a:t>прихвата</a:t>
            </a:r>
            <a:r>
              <a:rPr lang="en-US" sz="9600" dirty="0"/>
              <a:t> </a:t>
            </a:r>
            <a:r>
              <a:rPr lang="en-US" sz="9600" dirty="0" err="1"/>
              <a:t>одговорност</a:t>
            </a:r>
            <a:r>
              <a:rPr lang="en-US" sz="9600" dirty="0"/>
              <a:t> </a:t>
            </a:r>
            <a:r>
              <a:rPr lang="en-US" sz="9600" dirty="0" err="1"/>
              <a:t>за</a:t>
            </a:r>
            <a:r>
              <a:rPr lang="en-US" sz="9600" dirty="0"/>
              <a:t> </a:t>
            </a:r>
            <a:r>
              <a:rPr lang="en-US" sz="9600" dirty="0" err="1"/>
              <a:t>своје</a:t>
            </a:r>
            <a:r>
              <a:rPr lang="en-US" sz="9600" dirty="0"/>
              <a:t> </a:t>
            </a:r>
            <a:r>
              <a:rPr lang="en-US" sz="9600" dirty="0" err="1"/>
              <a:t>понашање</a:t>
            </a:r>
            <a:r>
              <a:rPr lang="en-US" sz="9600" dirty="0"/>
              <a:t> и </a:t>
            </a:r>
            <a:r>
              <a:rPr lang="en-US" sz="9600" dirty="0" err="1"/>
              <a:t>не</a:t>
            </a:r>
            <a:r>
              <a:rPr lang="en-US" sz="9600" dirty="0"/>
              <a:t> </a:t>
            </a:r>
            <a:r>
              <a:rPr lang="en-US" sz="9600" dirty="0" err="1"/>
              <a:t>поправља</a:t>
            </a:r>
            <a:r>
              <a:rPr lang="en-US" sz="9600" dirty="0"/>
              <a:t> </a:t>
            </a:r>
            <a:r>
              <a:rPr lang="en-US" sz="9600" dirty="0" err="1"/>
              <a:t>своје</a:t>
            </a:r>
            <a:r>
              <a:rPr lang="en-US" sz="9600" dirty="0"/>
              <a:t> </a:t>
            </a:r>
            <a:r>
              <a:rPr lang="en-US" sz="9600" dirty="0" err="1"/>
              <a:t>понашање</a:t>
            </a:r>
            <a:r>
              <a:rPr lang="en-US" sz="9600" dirty="0"/>
              <a:t> </a:t>
            </a:r>
            <a:r>
              <a:rPr lang="en-US" sz="9600" dirty="0" err="1"/>
              <a:t>након</a:t>
            </a:r>
            <a:r>
              <a:rPr lang="en-US" sz="9600" dirty="0"/>
              <a:t> </a:t>
            </a:r>
            <a:r>
              <a:rPr lang="en-US" sz="9600" dirty="0" err="1"/>
              <a:t>појачаног</a:t>
            </a:r>
            <a:r>
              <a:rPr lang="en-US" sz="9600" dirty="0"/>
              <a:t> </a:t>
            </a:r>
            <a:r>
              <a:rPr lang="en-US" sz="9600" dirty="0" err="1"/>
              <a:t>васпитног</a:t>
            </a:r>
            <a:r>
              <a:rPr lang="en-US" sz="9600" dirty="0"/>
              <a:t> </a:t>
            </a:r>
            <a:r>
              <a:rPr lang="en-US" sz="9600" dirty="0" err="1"/>
              <a:t>рада</a:t>
            </a:r>
            <a:r>
              <a:rPr lang="en-US" sz="9600" dirty="0"/>
              <a:t>;</a:t>
            </a:r>
          </a:p>
          <a:p>
            <a:r>
              <a:rPr lang="en-US" sz="9600" dirty="0"/>
              <a:t>– </a:t>
            </a:r>
            <a:r>
              <a:rPr lang="en-US" sz="9600" dirty="0" err="1"/>
              <a:t>показује</a:t>
            </a:r>
            <a:r>
              <a:rPr lang="en-US" sz="9600" dirty="0"/>
              <a:t> </a:t>
            </a:r>
            <a:r>
              <a:rPr lang="en-US" sz="9600" dirty="0" err="1"/>
              <a:t>деструктивно</a:t>
            </a:r>
            <a:r>
              <a:rPr lang="en-US" sz="9600" dirty="0"/>
              <a:t> </a:t>
            </a:r>
            <a:r>
              <a:rPr lang="en-US" sz="9600" dirty="0" err="1"/>
              <a:t>понашање</a:t>
            </a:r>
            <a:r>
              <a:rPr lang="en-US" sz="9600" dirty="0"/>
              <a:t> </a:t>
            </a:r>
            <a:r>
              <a:rPr lang="en-US" sz="9600" dirty="0" err="1"/>
              <a:t>према</a:t>
            </a:r>
            <a:r>
              <a:rPr lang="en-US" sz="9600" dirty="0"/>
              <a:t> </a:t>
            </a:r>
            <a:r>
              <a:rPr lang="en-US" sz="9600" dirty="0" err="1"/>
              <a:t>школској</a:t>
            </a:r>
            <a:r>
              <a:rPr lang="en-US" sz="9600" dirty="0"/>
              <a:t> </a:t>
            </a:r>
            <a:r>
              <a:rPr lang="en-US" sz="9600" dirty="0" err="1"/>
              <a:t>имовини</a:t>
            </a:r>
            <a:r>
              <a:rPr lang="en-US" sz="9600" dirty="0"/>
              <a:t> и </a:t>
            </a:r>
            <a:r>
              <a:rPr lang="en-US" sz="9600" dirty="0" err="1"/>
              <a:t>имовини</a:t>
            </a:r>
            <a:r>
              <a:rPr lang="en-US" sz="9600" dirty="0"/>
              <a:t> </a:t>
            </a:r>
            <a:r>
              <a:rPr lang="en-US" sz="9600" dirty="0" err="1"/>
              <a:t>других</a:t>
            </a:r>
            <a:r>
              <a:rPr lang="en-US" sz="9600" dirty="0"/>
              <a:t>;</a:t>
            </a:r>
          </a:p>
          <a:p>
            <a:r>
              <a:rPr lang="en-US" sz="9600" dirty="0"/>
              <a:t>– </a:t>
            </a:r>
            <a:r>
              <a:rPr lang="en-US" sz="9600" dirty="0" err="1"/>
              <a:t>показује</a:t>
            </a:r>
            <a:r>
              <a:rPr lang="en-US" sz="9600" dirty="0"/>
              <a:t> </a:t>
            </a:r>
            <a:r>
              <a:rPr lang="en-US" sz="9600" dirty="0" err="1"/>
              <a:t>деструктивно</a:t>
            </a:r>
            <a:r>
              <a:rPr lang="en-US" sz="9600" dirty="0"/>
              <a:t> </a:t>
            </a:r>
            <a:r>
              <a:rPr lang="en-US" sz="9600" dirty="0" err="1"/>
              <a:t>понашање</a:t>
            </a:r>
            <a:r>
              <a:rPr lang="en-US" sz="9600" dirty="0"/>
              <a:t> </a:t>
            </a:r>
            <a:r>
              <a:rPr lang="en-US" sz="9600" dirty="0" err="1"/>
              <a:t>према</a:t>
            </a:r>
            <a:r>
              <a:rPr lang="en-US" sz="9600" dirty="0"/>
              <a:t> </a:t>
            </a:r>
            <a:r>
              <a:rPr lang="en-US" sz="9600" dirty="0" err="1"/>
              <a:t>животној</a:t>
            </a:r>
            <a:r>
              <a:rPr lang="en-US" sz="9600" dirty="0"/>
              <a:t> </a:t>
            </a:r>
            <a:r>
              <a:rPr lang="en-US" sz="9600" dirty="0" err="1"/>
              <a:t>средини</a:t>
            </a:r>
            <a:r>
              <a:rPr lang="en-US" sz="9600" dirty="0"/>
              <a:t>.</a:t>
            </a:r>
          </a:p>
          <a:p>
            <a:r>
              <a:rPr lang="en-US" sz="9600" dirty="0" err="1"/>
              <a:t>Оцене</a:t>
            </a:r>
            <a:r>
              <a:rPr lang="en-US" sz="9600" dirty="0"/>
              <a:t> </a:t>
            </a:r>
            <a:r>
              <a:rPr lang="en-US" sz="9600" dirty="0" err="1"/>
              <a:t>дате</a:t>
            </a:r>
            <a:r>
              <a:rPr lang="en-US" sz="9600" dirty="0"/>
              <a:t> </a:t>
            </a:r>
            <a:r>
              <a:rPr lang="en-US" sz="9600" dirty="0" err="1"/>
              <a:t>на</a:t>
            </a:r>
            <a:r>
              <a:rPr lang="en-US" sz="9600" dirty="0"/>
              <a:t> </a:t>
            </a:r>
            <a:r>
              <a:rPr lang="en-US" sz="9600" dirty="0" err="1"/>
              <a:t>основу</a:t>
            </a:r>
            <a:r>
              <a:rPr lang="en-US" sz="9600" dirty="0"/>
              <a:t> </a:t>
            </a:r>
            <a:r>
              <a:rPr lang="en-US" sz="9600" dirty="0" err="1"/>
              <a:t>става</a:t>
            </a:r>
            <a:r>
              <a:rPr lang="en-US" sz="9600" dirty="0"/>
              <a:t> 1. </a:t>
            </a:r>
            <a:r>
              <a:rPr lang="en-US" sz="9600" dirty="0" err="1"/>
              <a:t>овог</a:t>
            </a:r>
            <a:r>
              <a:rPr lang="en-US" sz="9600" dirty="0"/>
              <a:t> </a:t>
            </a:r>
            <a:r>
              <a:rPr lang="en-US" sz="9600" dirty="0" err="1"/>
              <a:t>члана</a:t>
            </a:r>
            <a:r>
              <a:rPr lang="en-US" sz="9600" dirty="0"/>
              <a:t> </a:t>
            </a:r>
            <a:r>
              <a:rPr lang="en-US" sz="9600" dirty="0" err="1"/>
              <a:t>сматрају</a:t>
            </a:r>
            <a:r>
              <a:rPr lang="en-US" sz="9600" dirty="0"/>
              <a:t> </a:t>
            </a:r>
            <a:r>
              <a:rPr lang="en-US" sz="9600" dirty="0" err="1"/>
              <a:t>се</a:t>
            </a:r>
            <a:r>
              <a:rPr lang="en-US" sz="9600" dirty="0"/>
              <a:t> </a:t>
            </a:r>
            <a:r>
              <a:rPr lang="en-US" sz="9600" dirty="0" err="1"/>
              <a:t>појединачним</a:t>
            </a:r>
            <a:r>
              <a:rPr lang="en-US" sz="9600" dirty="0"/>
              <a:t> </a:t>
            </a:r>
            <a:r>
              <a:rPr lang="en-US" sz="9600" dirty="0" err="1"/>
              <a:t>оценама</a:t>
            </a:r>
            <a:r>
              <a:rPr lang="en-US" sz="9600" dirty="0"/>
              <a:t> и </a:t>
            </a:r>
            <a:r>
              <a:rPr lang="en-US" sz="9600" dirty="0" err="1"/>
              <a:t>саставни</a:t>
            </a:r>
            <a:r>
              <a:rPr lang="en-US" sz="9600" dirty="0"/>
              <a:t> </a:t>
            </a:r>
            <a:r>
              <a:rPr lang="en-US" sz="9600" dirty="0" err="1"/>
              <a:t>су</a:t>
            </a:r>
            <a:r>
              <a:rPr lang="en-US" sz="9600" dirty="0"/>
              <a:t> </a:t>
            </a:r>
            <a:r>
              <a:rPr lang="en-US" sz="9600" dirty="0" err="1"/>
              <a:t>део</a:t>
            </a:r>
            <a:r>
              <a:rPr lang="en-US" sz="9600" dirty="0"/>
              <a:t> </a:t>
            </a:r>
            <a:r>
              <a:rPr lang="en-US" sz="9600" dirty="0" err="1"/>
              <a:t>закључне</a:t>
            </a:r>
            <a:r>
              <a:rPr lang="en-US" sz="9600" dirty="0"/>
              <a:t> </a:t>
            </a:r>
            <a:r>
              <a:rPr lang="en-US" sz="9600" dirty="0" err="1"/>
              <a:t>оцене</a:t>
            </a:r>
            <a:r>
              <a:rPr lang="en-US" sz="9600" dirty="0"/>
              <a:t> </a:t>
            </a:r>
            <a:r>
              <a:rPr lang="en-US" sz="9600" dirty="0" err="1"/>
              <a:t>из</a:t>
            </a:r>
            <a:r>
              <a:rPr lang="en-US" sz="9600" dirty="0"/>
              <a:t> </a:t>
            </a:r>
            <a:r>
              <a:rPr lang="en-US" sz="9600" dirty="0" err="1"/>
              <a:t>владања</a:t>
            </a:r>
            <a:r>
              <a:rPr lang="en-US" sz="9600" dirty="0"/>
              <a:t>.</a:t>
            </a:r>
          </a:p>
          <a:p>
            <a:r>
              <a:rPr lang="en-US" sz="9600" dirty="0" err="1"/>
              <a:t>Ученик</a:t>
            </a:r>
            <a:r>
              <a:rPr lang="en-US" sz="9600" dirty="0"/>
              <a:t> </a:t>
            </a:r>
            <a:r>
              <a:rPr lang="en-US" sz="9600" dirty="0" err="1"/>
              <a:t>је</a:t>
            </a:r>
            <a:r>
              <a:rPr lang="en-US" sz="9600" dirty="0"/>
              <a:t> </a:t>
            </a:r>
            <a:r>
              <a:rPr lang="en-US" sz="9600" dirty="0" err="1"/>
              <a:t>обавезан</a:t>
            </a:r>
            <a:r>
              <a:rPr lang="en-US" sz="9600" dirty="0"/>
              <a:t> </a:t>
            </a:r>
            <a:r>
              <a:rPr lang="en-US" sz="9600" dirty="0" err="1"/>
              <a:t>да</a:t>
            </a:r>
            <a:r>
              <a:rPr lang="en-US" sz="9600" dirty="0"/>
              <a:t> </a:t>
            </a:r>
            <a:r>
              <a:rPr lang="en-US" sz="9600" dirty="0" err="1"/>
              <a:t>редовно</a:t>
            </a:r>
            <a:r>
              <a:rPr lang="en-US" sz="9600" dirty="0"/>
              <a:t> </a:t>
            </a:r>
            <a:r>
              <a:rPr lang="en-US" sz="9600" dirty="0" err="1"/>
              <a:t>похађа</a:t>
            </a:r>
            <a:r>
              <a:rPr lang="en-US" sz="9600" dirty="0"/>
              <a:t> </a:t>
            </a:r>
            <a:r>
              <a:rPr lang="en-US" sz="9600" dirty="0" err="1"/>
              <a:t>наставу</a:t>
            </a:r>
            <a:r>
              <a:rPr lang="en-US" sz="9600" dirty="0"/>
              <a:t>.</a:t>
            </a:r>
          </a:p>
          <a:p>
            <a:r>
              <a:rPr lang="en-US" sz="9600" dirty="0" err="1"/>
              <a:t>На</a:t>
            </a:r>
            <a:r>
              <a:rPr lang="en-US" sz="9600" dirty="0"/>
              <a:t> </a:t>
            </a:r>
            <a:r>
              <a:rPr lang="en-US" sz="9600" dirty="0" err="1"/>
              <a:t>оцену</a:t>
            </a:r>
            <a:r>
              <a:rPr lang="en-US" sz="9600" dirty="0"/>
              <a:t> </a:t>
            </a:r>
            <a:r>
              <a:rPr lang="en-US" sz="9600" dirty="0" err="1"/>
              <a:t>из</a:t>
            </a:r>
            <a:r>
              <a:rPr lang="en-US" sz="9600" dirty="0"/>
              <a:t> </a:t>
            </a:r>
            <a:r>
              <a:rPr lang="en-US" sz="9600" dirty="0" err="1"/>
              <a:t>владања</a:t>
            </a:r>
            <a:r>
              <a:rPr lang="en-US" sz="9600" dirty="0"/>
              <a:t> у </a:t>
            </a:r>
            <a:r>
              <a:rPr lang="en-US" sz="9600" dirty="0" err="1"/>
              <a:t>току</a:t>
            </a:r>
            <a:r>
              <a:rPr lang="en-US" sz="9600" dirty="0"/>
              <a:t> </a:t>
            </a:r>
            <a:r>
              <a:rPr lang="en-US" sz="9600" dirty="0" err="1"/>
              <a:t>школске</a:t>
            </a:r>
            <a:r>
              <a:rPr lang="en-US" sz="9600" dirty="0"/>
              <a:t> </a:t>
            </a:r>
            <a:r>
              <a:rPr lang="en-US" sz="9600" dirty="0" err="1"/>
              <a:t>године</a:t>
            </a:r>
            <a:r>
              <a:rPr lang="en-US" sz="9600" dirty="0"/>
              <a:t> </a:t>
            </a:r>
            <a:r>
              <a:rPr lang="en-US" sz="9600" dirty="0" err="1"/>
              <a:t>утиче</a:t>
            </a:r>
            <a:r>
              <a:rPr lang="en-US" sz="9600" dirty="0"/>
              <a:t> </a:t>
            </a:r>
            <a:r>
              <a:rPr lang="en-US" sz="9600" dirty="0" err="1"/>
              <a:t>редовност</a:t>
            </a:r>
            <a:r>
              <a:rPr lang="en-US" sz="9600" dirty="0"/>
              <a:t> </a:t>
            </a:r>
            <a:r>
              <a:rPr lang="en-US" sz="9600" dirty="0" err="1"/>
              <a:t>похађања</a:t>
            </a:r>
            <a:r>
              <a:rPr lang="en-US" sz="9600" dirty="0"/>
              <a:t> </a:t>
            </a:r>
            <a:r>
              <a:rPr lang="en-US" sz="9600" dirty="0" err="1"/>
              <a:t>наставе</a:t>
            </a:r>
            <a:r>
              <a:rPr lang="en-US" sz="9600" dirty="0"/>
              <a:t> </a:t>
            </a:r>
            <a:r>
              <a:rPr lang="en-US" sz="9600" dirty="0" err="1"/>
              <a:t>од</a:t>
            </a:r>
            <a:r>
              <a:rPr lang="en-US" sz="9600" dirty="0"/>
              <a:t> </a:t>
            </a:r>
            <a:r>
              <a:rPr lang="en-US" sz="9600" dirty="0" err="1"/>
              <a:t>стране</a:t>
            </a:r>
            <a:r>
              <a:rPr lang="en-US" sz="9600" dirty="0"/>
              <a:t> </a:t>
            </a:r>
            <a:r>
              <a:rPr lang="en-US" sz="9600" dirty="0" err="1"/>
              <a:t>ученика</a:t>
            </a:r>
            <a:r>
              <a:rPr lang="en-US" sz="9600" dirty="0"/>
              <a:t>, </a:t>
            </a:r>
            <a:r>
              <a:rPr lang="en-US" sz="9600" dirty="0" err="1"/>
              <a:t>као</a:t>
            </a:r>
            <a:r>
              <a:rPr lang="en-US" sz="9600" dirty="0"/>
              <a:t> и </a:t>
            </a:r>
            <a:r>
              <a:rPr lang="en-US" sz="9600" dirty="0" err="1"/>
              <a:t>изречене</a:t>
            </a:r>
            <a:r>
              <a:rPr lang="en-US" sz="9600" dirty="0"/>
              <a:t> </a:t>
            </a:r>
            <a:r>
              <a:rPr lang="en-US" sz="9600" dirty="0" err="1"/>
              <a:t>васпитне</a:t>
            </a:r>
            <a:r>
              <a:rPr lang="en-US" sz="9600" dirty="0"/>
              <a:t> и </a:t>
            </a:r>
            <a:r>
              <a:rPr lang="en-US" sz="9600" dirty="0" err="1"/>
              <a:t>васпитно-дисциплинске</a:t>
            </a:r>
            <a:r>
              <a:rPr lang="en-US" sz="9600" dirty="0"/>
              <a:t> </a:t>
            </a:r>
            <a:r>
              <a:rPr lang="en-US" sz="9600" dirty="0" err="1"/>
              <a:t>мере</a:t>
            </a:r>
            <a:r>
              <a:rPr lang="en-US" sz="9600" dirty="0"/>
              <a:t>.</a:t>
            </a:r>
          </a:p>
          <a:p>
            <a:r>
              <a:rPr lang="en-US" sz="9600" dirty="0" err="1"/>
              <a:t>Ученик</a:t>
            </a:r>
            <a:r>
              <a:rPr lang="en-US" sz="9600" dirty="0"/>
              <a:t> </a:t>
            </a:r>
            <a:r>
              <a:rPr lang="en-US" sz="9600" dirty="0" err="1"/>
              <a:t>који</a:t>
            </a:r>
            <a:r>
              <a:rPr lang="en-US" sz="9600" dirty="0"/>
              <a:t> </a:t>
            </a:r>
            <a:r>
              <a:rPr lang="en-US" sz="9600" dirty="0" err="1"/>
              <a:t>неоправдано</a:t>
            </a:r>
            <a:r>
              <a:rPr lang="en-US" sz="9600" dirty="0"/>
              <a:t> </a:t>
            </a:r>
            <a:r>
              <a:rPr lang="en-US" sz="9600" dirty="0" err="1"/>
              <a:t>изостаје</a:t>
            </a:r>
            <a:r>
              <a:rPr lang="en-US" sz="9600" dirty="0"/>
              <a:t> </a:t>
            </a:r>
            <a:r>
              <a:rPr lang="en-US" sz="9600" dirty="0" err="1"/>
              <a:t>са</a:t>
            </a:r>
            <a:r>
              <a:rPr lang="en-US" sz="9600" dirty="0"/>
              <a:t> </a:t>
            </a:r>
            <a:r>
              <a:rPr lang="en-US" sz="9600" dirty="0" err="1"/>
              <a:t>наставе</a:t>
            </a:r>
            <a:r>
              <a:rPr lang="en-US" sz="9600" dirty="0"/>
              <a:t> у </a:t>
            </a:r>
            <a:r>
              <a:rPr lang="en-US" sz="9600" dirty="0" err="1"/>
              <a:t>току</a:t>
            </a:r>
            <a:r>
              <a:rPr lang="en-US" sz="9600" dirty="0"/>
              <a:t> </a:t>
            </a:r>
            <a:r>
              <a:rPr lang="en-US" sz="9600" dirty="0" err="1"/>
              <a:t>школске</a:t>
            </a:r>
            <a:r>
              <a:rPr lang="en-US" sz="9600" dirty="0"/>
              <a:t> </a:t>
            </a:r>
            <a:r>
              <a:rPr lang="en-US" sz="9600" dirty="0" err="1"/>
              <a:t>године</a:t>
            </a:r>
            <a:r>
              <a:rPr lang="en-US" sz="9600" dirty="0"/>
              <a:t>, а </a:t>
            </a:r>
            <a:r>
              <a:rPr lang="en-US" sz="9600" dirty="0" err="1"/>
              <a:t>на</a:t>
            </a:r>
            <a:r>
              <a:rPr lang="en-US" sz="9600" dirty="0"/>
              <a:t> </a:t>
            </a:r>
            <a:r>
              <a:rPr lang="en-US" sz="9600" dirty="0" err="1"/>
              <a:t>основу</a:t>
            </a:r>
            <a:r>
              <a:rPr lang="en-US" sz="9600" dirty="0"/>
              <a:t> </a:t>
            </a:r>
            <a:r>
              <a:rPr lang="en-US" sz="9600" dirty="0" err="1"/>
              <a:t>редовног</a:t>
            </a:r>
            <a:r>
              <a:rPr lang="en-US" sz="9600" dirty="0"/>
              <a:t> </a:t>
            </a:r>
            <a:r>
              <a:rPr lang="en-US" sz="9600" dirty="0" err="1"/>
              <a:t>праћења</a:t>
            </a:r>
            <a:r>
              <a:rPr lang="en-US" sz="9600" dirty="0"/>
              <a:t> и </a:t>
            </a:r>
            <a:r>
              <a:rPr lang="en-US" sz="9600" dirty="0" err="1"/>
              <a:t>обавештавања</a:t>
            </a:r>
            <a:r>
              <a:rPr lang="en-US" sz="9600" dirty="0"/>
              <a:t> </a:t>
            </a:r>
            <a:r>
              <a:rPr lang="en-US" sz="9600" dirty="0" err="1"/>
              <a:t>родитеља</a:t>
            </a:r>
            <a:r>
              <a:rPr lang="en-US" sz="9600" dirty="0"/>
              <a:t>, </a:t>
            </a:r>
            <a:r>
              <a:rPr lang="en-US" sz="9600" dirty="0" err="1"/>
              <a:t>оцењује</a:t>
            </a:r>
            <a:r>
              <a:rPr lang="en-US" sz="9600" dirty="0"/>
              <a:t> </a:t>
            </a:r>
            <a:r>
              <a:rPr lang="en-US" sz="9600" dirty="0" err="1"/>
              <a:t>се</a:t>
            </a:r>
            <a:r>
              <a:rPr lang="en-US" sz="9600" dirty="0"/>
              <a:t> </a:t>
            </a:r>
            <a:r>
              <a:rPr lang="en-US" sz="9600" dirty="0" err="1"/>
              <a:t>појединачном</a:t>
            </a:r>
            <a:r>
              <a:rPr lang="en-US" sz="9600" dirty="0"/>
              <a:t> </a:t>
            </a:r>
            <a:r>
              <a:rPr lang="en-US" sz="9600" dirty="0" err="1"/>
              <a:t>оценом</a:t>
            </a:r>
            <a:r>
              <a:rPr lang="en-US" sz="9600" dirty="0"/>
              <a:t> </a:t>
            </a:r>
            <a:r>
              <a:rPr lang="en-US" sz="9600" dirty="0" err="1"/>
              <a:t>из</a:t>
            </a:r>
            <a:r>
              <a:rPr lang="en-US" sz="9600" dirty="0"/>
              <a:t> </a:t>
            </a:r>
            <a:r>
              <a:rPr lang="en-US" sz="9600" dirty="0" err="1"/>
              <a:t>владања</a:t>
            </a:r>
            <a:r>
              <a:rPr lang="en-US" sz="9600" dirty="0"/>
              <a:t>:</a:t>
            </a:r>
          </a:p>
          <a:p>
            <a:pPr marL="0" indent="0" algn="just">
              <a:buNone/>
            </a:pP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35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22" y="653205"/>
            <a:ext cx="10730173" cy="5870812"/>
          </a:xfrm>
        </p:spPr>
        <p:txBody>
          <a:bodyPr>
            <a:normAutofit fontScale="25000" lnSpcReduction="20000"/>
          </a:bodyPr>
          <a:lstStyle/>
          <a:p>
            <a:r>
              <a:rPr lang="en-US" sz="8600" dirty="0" err="1"/>
              <a:t>Владање</a:t>
            </a:r>
            <a:r>
              <a:rPr lang="en-US" sz="8600" dirty="0"/>
              <a:t> </a:t>
            </a:r>
            <a:r>
              <a:rPr lang="en-US" sz="8600" dirty="0" err="1"/>
              <a:t>се</a:t>
            </a:r>
            <a:r>
              <a:rPr lang="en-US" sz="8600" dirty="0"/>
              <a:t> </a:t>
            </a:r>
            <a:r>
              <a:rPr lang="en-US" sz="8600" dirty="0" err="1"/>
              <a:t>оцењује</a:t>
            </a:r>
            <a:r>
              <a:rPr lang="en-US" sz="8600" dirty="0"/>
              <a:t> </a:t>
            </a:r>
            <a:r>
              <a:rPr lang="en-US" sz="8600" dirty="0" err="1"/>
              <a:t>најмање</a:t>
            </a:r>
            <a:r>
              <a:rPr lang="en-US" sz="8600" dirty="0"/>
              <a:t> </a:t>
            </a:r>
            <a:r>
              <a:rPr lang="en-US" sz="8600" dirty="0" err="1"/>
              <a:t>два</a:t>
            </a:r>
            <a:r>
              <a:rPr lang="en-US" sz="8600" dirty="0"/>
              <a:t> </a:t>
            </a:r>
            <a:r>
              <a:rPr lang="en-US" sz="8600" dirty="0" err="1"/>
              <a:t>пута</a:t>
            </a:r>
            <a:r>
              <a:rPr lang="en-US" sz="8600" dirty="0"/>
              <a:t> у </a:t>
            </a:r>
            <a:r>
              <a:rPr lang="en-US" sz="8600" dirty="0" err="1"/>
              <a:t>току</a:t>
            </a:r>
            <a:r>
              <a:rPr lang="en-US" sz="8600" dirty="0"/>
              <a:t> </a:t>
            </a:r>
            <a:r>
              <a:rPr lang="en-US" sz="8600" dirty="0" err="1"/>
              <a:t>полугодишта</a:t>
            </a:r>
            <a:r>
              <a:rPr lang="en-US" sz="8600" dirty="0"/>
              <a:t>.</a:t>
            </a:r>
          </a:p>
          <a:p>
            <a:r>
              <a:rPr lang="en-US" sz="8600" dirty="0" err="1"/>
              <a:t>Владање</a:t>
            </a:r>
            <a:r>
              <a:rPr lang="en-US" sz="8600" dirty="0"/>
              <a:t> </a:t>
            </a:r>
            <a:r>
              <a:rPr lang="en-US" sz="8600" dirty="0" err="1"/>
              <a:t>ученика</a:t>
            </a:r>
            <a:r>
              <a:rPr lang="en-US" sz="8600" dirty="0"/>
              <a:t> </a:t>
            </a:r>
            <a:r>
              <a:rPr lang="en-US" sz="8600" dirty="0" err="1"/>
              <a:t>првог</a:t>
            </a:r>
            <a:r>
              <a:rPr lang="en-US" sz="8600" dirty="0"/>
              <a:t> </a:t>
            </a:r>
            <a:r>
              <a:rPr lang="en-US" sz="8600" dirty="0" err="1"/>
              <a:t>разреда</a:t>
            </a:r>
            <a:r>
              <a:rPr lang="en-US" sz="8600" dirty="0"/>
              <a:t> </a:t>
            </a:r>
            <a:r>
              <a:rPr lang="en-US" sz="8600" dirty="0" err="1"/>
              <a:t>основног</a:t>
            </a:r>
            <a:r>
              <a:rPr lang="en-US" sz="8600" dirty="0"/>
              <a:t> </a:t>
            </a:r>
            <a:r>
              <a:rPr lang="en-US" sz="8600" dirty="0" err="1"/>
              <a:t>образовања</a:t>
            </a:r>
            <a:r>
              <a:rPr lang="en-US" sz="8600" dirty="0"/>
              <a:t> и </a:t>
            </a:r>
            <a:r>
              <a:rPr lang="en-US" sz="8600" dirty="0" err="1"/>
              <a:t>васпитања</a:t>
            </a:r>
            <a:r>
              <a:rPr lang="en-US" sz="8600" dirty="0"/>
              <a:t> </a:t>
            </a:r>
            <a:r>
              <a:rPr lang="en-US" sz="8600" dirty="0" err="1"/>
              <a:t>оцењује</a:t>
            </a:r>
            <a:r>
              <a:rPr lang="en-US" sz="8600" dirty="0"/>
              <a:t> </a:t>
            </a:r>
            <a:r>
              <a:rPr lang="en-US" sz="8600" dirty="0" err="1"/>
              <a:t>се</a:t>
            </a:r>
            <a:r>
              <a:rPr lang="en-US" sz="8600" dirty="0"/>
              <a:t> </a:t>
            </a:r>
            <a:r>
              <a:rPr lang="en-US" sz="8600" dirty="0" err="1"/>
              <a:t>описно</a:t>
            </a:r>
            <a:r>
              <a:rPr lang="en-US" sz="8600" dirty="0"/>
              <a:t> у </a:t>
            </a:r>
            <a:r>
              <a:rPr lang="en-US" sz="8600" dirty="0" err="1"/>
              <a:t>току</a:t>
            </a:r>
            <a:r>
              <a:rPr lang="en-US" sz="8600" dirty="0"/>
              <a:t> и </a:t>
            </a:r>
            <a:r>
              <a:rPr lang="en-US" sz="8600" dirty="0" err="1"/>
              <a:t>на</a:t>
            </a:r>
            <a:r>
              <a:rPr lang="en-US" sz="8600" dirty="0"/>
              <a:t> </a:t>
            </a:r>
            <a:r>
              <a:rPr lang="en-US" sz="8600" dirty="0" err="1"/>
              <a:t>крају</a:t>
            </a:r>
            <a:r>
              <a:rPr lang="en-US" sz="8600" dirty="0"/>
              <a:t> </a:t>
            </a:r>
            <a:r>
              <a:rPr lang="en-US" sz="8600" dirty="0" err="1"/>
              <a:t>полугодишта</a:t>
            </a:r>
            <a:r>
              <a:rPr lang="en-US" sz="8600" dirty="0"/>
              <a:t>.</a:t>
            </a:r>
          </a:p>
          <a:p>
            <a:r>
              <a:rPr lang="en-US" sz="8600" dirty="0" err="1"/>
              <a:t>Владање</a:t>
            </a:r>
            <a:r>
              <a:rPr lang="en-US" sz="8600" dirty="0"/>
              <a:t> </a:t>
            </a:r>
            <a:r>
              <a:rPr lang="en-US" sz="8600" dirty="0" err="1"/>
              <a:t>ученика</a:t>
            </a:r>
            <a:r>
              <a:rPr lang="en-US" sz="8600" dirty="0"/>
              <a:t> </a:t>
            </a:r>
            <a:r>
              <a:rPr lang="en-US" sz="8600" dirty="0" err="1"/>
              <a:t>од</a:t>
            </a:r>
            <a:r>
              <a:rPr lang="en-US" sz="8600" dirty="0"/>
              <a:t> </a:t>
            </a:r>
            <a:r>
              <a:rPr lang="en-US" sz="8600" dirty="0" err="1"/>
              <a:t>другог</a:t>
            </a:r>
            <a:r>
              <a:rPr lang="en-US" sz="8600" dirty="0"/>
              <a:t> </a:t>
            </a:r>
            <a:r>
              <a:rPr lang="en-US" sz="8600" dirty="0" err="1"/>
              <a:t>до</a:t>
            </a:r>
            <a:r>
              <a:rPr lang="en-US" sz="8600" dirty="0"/>
              <a:t> </a:t>
            </a:r>
            <a:r>
              <a:rPr lang="en-US" sz="8600" dirty="0" err="1"/>
              <a:t>осмог</a:t>
            </a:r>
            <a:r>
              <a:rPr lang="en-US" sz="8600" dirty="0"/>
              <a:t> </a:t>
            </a:r>
            <a:r>
              <a:rPr lang="en-US" sz="8600" dirty="0" err="1"/>
              <a:t>разреда</a:t>
            </a:r>
            <a:r>
              <a:rPr lang="en-US" sz="8600" dirty="0"/>
              <a:t> </a:t>
            </a:r>
            <a:r>
              <a:rPr lang="en-US" sz="8600" dirty="0" err="1"/>
              <a:t>основног</a:t>
            </a:r>
            <a:r>
              <a:rPr lang="en-US" sz="8600" dirty="0"/>
              <a:t> </a:t>
            </a:r>
            <a:r>
              <a:rPr lang="en-US" sz="8600" dirty="0" err="1"/>
              <a:t>образовања</a:t>
            </a:r>
            <a:r>
              <a:rPr lang="en-US" sz="8600" dirty="0"/>
              <a:t> и </a:t>
            </a:r>
            <a:r>
              <a:rPr lang="en-US" sz="8600" dirty="0" err="1"/>
              <a:t>васпитања</a:t>
            </a:r>
            <a:r>
              <a:rPr lang="en-US" sz="8600" dirty="0"/>
              <a:t> </a:t>
            </a:r>
            <a:r>
              <a:rPr lang="en-US" sz="8600" dirty="0" err="1"/>
              <a:t>оцењује</a:t>
            </a:r>
            <a:r>
              <a:rPr lang="en-US" sz="8600" dirty="0"/>
              <a:t> </a:t>
            </a:r>
            <a:r>
              <a:rPr lang="en-US" sz="8600" dirty="0" err="1"/>
              <a:t>се</a:t>
            </a:r>
            <a:r>
              <a:rPr lang="en-US" sz="8600" dirty="0"/>
              <a:t> </a:t>
            </a:r>
            <a:r>
              <a:rPr lang="en-US" sz="8600" dirty="0" err="1"/>
              <a:t>бројчано</a:t>
            </a:r>
            <a:r>
              <a:rPr lang="en-US" sz="8600" dirty="0"/>
              <a:t> у </a:t>
            </a:r>
            <a:r>
              <a:rPr lang="en-US" sz="8600" dirty="0" err="1"/>
              <a:t>току</a:t>
            </a:r>
            <a:r>
              <a:rPr lang="en-US" sz="8600" dirty="0"/>
              <a:t> и </a:t>
            </a:r>
            <a:r>
              <a:rPr lang="en-US" sz="8600" dirty="0" err="1"/>
              <a:t>на</a:t>
            </a:r>
            <a:r>
              <a:rPr lang="en-US" sz="8600" dirty="0"/>
              <a:t> </a:t>
            </a:r>
            <a:r>
              <a:rPr lang="en-US" sz="8600" dirty="0" err="1"/>
              <a:t>крају</a:t>
            </a:r>
            <a:r>
              <a:rPr lang="en-US" sz="8600" dirty="0"/>
              <a:t> </a:t>
            </a:r>
            <a:r>
              <a:rPr lang="en-US" sz="8600" dirty="0" err="1"/>
              <a:t>полугодишта</a:t>
            </a:r>
            <a:r>
              <a:rPr lang="en-US" sz="8600" dirty="0"/>
              <a:t>.</a:t>
            </a:r>
          </a:p>
          <a:p>
            <a:r>
              <a:rPr lang="en-US" sz="8600" dirty="0" err="1"/>
              <a:t>Закључна</a:t>
            </a:r>
            <a:r>
              <a:rPr lang="en-US" sz="8600" dirty="0"/>
              <a:t> </a:t>
            </a:r>
            <a:r>
              <a:rPr lang="en-US" sz="8600" dirty="0" err="1"/>
              <a:t>оцена</a:t>
            </a:r>
            <a:r>
              <a:rPr lang="en-US" sz="8600" dirty="0"/>
              <a:t> </a:t>
            </a:r>
            <a:r>
              <a:rPr lang="en-US" sz="8600" dirty="0" err="1"/>
              <a:t>из</a:t>
            </a:r>
            <a:r>
              <a:rPr lang="en-US" sz="8600" dirty="0"/>
              <a:t> </a:t>
            </a:r>
            <a:r>
              <a:rPr lang="en-US" sz="8600" dirty="0" err="1"/>
              <a:t>владања</a:t>
            </a:r>
            <a:r>
              <a:rPr lang="en-US" sz="8600" dirty="0"/>
              <a:t> </a:t>
            </a:r>
            <a:r>
              <a:rPr lang="en-US" sz="8600" dirty="0" err="1"/>
              <a:t>ученика</a:t>
            </a:r>
            <a:r>
              <a:rPr lang="en-US" sz="8600" dirty="0"/>
              <a:t> </a:t>
            </a:r>
            <a:r>
              <a:rPr lang="en-US" sz="8600" dirty="0" err="1"/>
              <a:t>из</a:t>
            </a:r>
            <a:r>
              <a:rPr lang="en-US" sz="8600" dirty="0"/>
              <a:t> </a:t>
            </a:r>
            <a:r>
              <a:rPr lang="en-US" sz="8600" dirty="0" err="1"/>
              <a:t>става</a:t>
            </a:r>
            <a:r>
              <a:rPr lang="en-US" sz="8600" dirty="0"/>
              <a:t> 2. </a:t>
            </a:r>
            <a:r>
              <a:rPr lang="en-US" sz="8600" dirty="0" err="1"/>
              <a:t>овог</a:t>
            </a:r>
            <a:r>
              <a:rPr lang="en-US" sz="8600" dirty="0"/>
              <a:t> </a:t>
            </a:r>
            <a:r>
              <a:rPr lang="en-US" sz="8600" dirty="0" err="1"/>
              <a:t>члана</a:t>
            </a:r>
            <a:r>
              <a:rPr lang="en-US" sz="8600" dirty="0"/>
              <a:t> </a:t>
            </a:r>
            <a:r>
              <a:rPr lang="en-US" sz="8600" dirty="0" err="1"/>
              <a:t>јесте</a:t>
            </a:r>
            <a:r>
              <a:rPr lang="en-US" sz="8600" dirty="0"/>
              <a:t>: </a:t>
            </a:r>
            <a:r>
              <a:rPr lang="en-US" sz="8600" dirty="0" err="1"/>
              <a:t>примерно</a:t>
            </a:r>
            <a:r>
              <a:rPr lang="en-US" sz="8600" dirty="0"/>
              <a:t>, </a:t>
            </a:r>
            <a:r>
              <a:rPr lang="en-US" sz="8600" dirty="0" err="1"/>
              <a:t>врло</a:t>
            </a:r>
            <a:r>
              <a:rPr lang="en-US" sz="8600" dirty="0"/>
              <a:t> </a:t>
            </a:r>
            <a:r>
              <a:rPr lang="en-US" sz="8600" dirty="0" err="1"/>
              <a:t>добро</a:t>
            </a:r>
            <a:r>
              <a:rPr lang="en-US" sz="8600" dirty="0"/>
              <a:t>, </a:t>
            </a:r>
            <a:r>
              <a:rPr lang="en-US" sz="8600" dirty="0" err="1"/>
              <a:t>добро</a:t>
            </a:r>
            <a:r>
              <a:rPr lang="en-US" sz="8600" dirty="0"/>
              <a:t>, </a:t>
            </a:r>
            <a:r>
              <a:rPr lang="en-US" sz="8600" dirty="0" err="1"/>
              <a:t>задовољавајуће</a:t>
            </a:r>
            <a:r>
              <a:rPr lang="en-US" sz="8600" dirty="0"/>
              <a:t> и </a:t>
            </a:r>
            <a:r>
              <a:rPr lang="en-US" sz="8600" dirty="0" err="1"/>
              <a:t>незадовољавајуће</a:t>
            </a:r>
            <a:r>
              <a:rPr lang="en-US" sz="8600" dirty="0"/>
              <a:t>, и </a:t>
            </a:r>
            <a:r>
              <a:rPr lang="en-US" sz="8600" dirty="0" err="1"/>
              <a:t>не</a:t>
            </a:r>
            <a:r>
              <a:rPr lang="en-US" sz="8600" dirty="0"/>
              <a:t> </a:t>
            </a:r>
            <a:r>
              <a:rPr lang="en-US" sz="8600" dirty="0" err="1"/>
              <a:t>утиче</a:t>
            </a:r>
            <a:r>
              <a:rPr lang="en-US" sz="8600" dirty="0"/>
              <a:t> </a:t>
            </a:r>
            <a:r>
              <a:rPr lang="en-US" sz="8600" dirty="0" err="1"/>
              <a:t>на</a:t>
            </a:r>
            <a:r>
              <a:rPr lang="en-US" sz="8600" dirty="0"/>
              <a:t> </a:t>
            </a:r>
            <a:r>
              <a:rPr lang="en-US" sz="8600" dirty="0" err="1"/>
              <a:t>општи</a:t>
            </a:r>
            <a:r>
              <a:rPr lang="en-US" sz="8600" dirty="0"/>
              <a:t> </a:t>
            </a:r>
            <a:r>
              <a:rPr lang="en-US" sz="8600" dirty="0" err="1"/>
              <a:t>успех</a:t>
            </a:r>
            <a:r>
              <a:rPr lang="en-US" sz="8600" dirty="0"/>
              <a:t> </a:t>
            </a:r>
            <a:r>
              <a:rPr lang="en-US" sz="8600" dirty="0" err="1"/>
              <a:t>ученика</a:t>
            </a:r>
            <a:r>
              <a:rPr lang="en-US" sz="8600" dirty="0"/>
              <a:t>.</a:t>
            </a:r>
          </a:p>
          <a:p>
            <a:r>
              <a:rPr lang="en-US" sz="8600" dirty="0" err="1"/>
              <a:t>Закључна</a:t>
            </a:r>
            <a:r>
              <a:rPr lang="en-US" sz="8600" dirty="0"/>
              <a:t> </a:t>
            </a:r>
            <a:r>
              <a:rPr lang="en-US" sz="8600" dirty="0" err="1"/>
              <a:t>оцена</a:t>
            </a:r>
            <a:r>
              <a:rPr lang="en-US" sz="8600" dirty="0"/>
              <a:t> </a:t>
            </a:r>
            <a:r>
              <a:rPr lang="en-US" sz="8600" dirty="0" err="1"/>
              <a:t>из</a:t>
            </a:r>
            <a:r>
              <a:rPr lang="en-US" sz="8600" dirty="0"/>
              <a:t> </a:t>
            </a:r>
            <a:r>
              <a:rPr lang="en-US" sz="8600" dirty="0" err="1"/>
              <a:t>владања</a:t>
            </a:r>
            <a:r>
              <a:rPr lang="en-US" sz="8600" dirty="0"/>
              <a:t> </a:t>
            </a:r>
            <a:r>
              <a:rPr lang="en-US" sz="8600" dirty="0" err="1"/>
              <a:t>из</a:t>
            </a:r>
            <a:r>
              <a:rPr lang="en-US" sz="8600" dirty="0"/>
              <a:t> </a:t>
            </a:r>
            <a:r>
              <a:rPr lang="en-US" sz="8600" dirty="0" err="1"/>
              <a:t>става</a:t>
            </a:r>
            <a:r>
              <a:rPr lang="en-US" sz="8600" dirty="0"/>
              <a:t> 3. </a:t>
            </a:r>
            <a:r>
              <a:rPr lang="en-US" sz="8600" dirty="0" err="1"/>
              <a:t>овог</a:t>
            </a:r>
            <a:r>
              <a:rPr lang="en-US" sz="8600" dirty="0"/>
              <a:t> </a:t>
            </a:r>
            <a:r>
              <a:rPr lang="en-US" sz="8600" dirty="0" err="1"/>
              <a:t>члана</a:t>
            </a:r>
            <a:r>
              <a:rPr lang="en-US" sz="8600" dirty="0"/>
              <a:t> </a:t>
            </a:r>
            <a:r>
              <a:rPr lang="en-US" sz="8600" dirty="0" err="1"/>
              <a:t>на</a:t>
            </a:r>
            <a:r>
              <a:rPr lang="en-US" sz="8600" dirty="0"/>
              <a:t> </a:t>
            </a:r>
            <a:r>
              <a:rPr lang="en-US" sz="8600" dirty="0" err="1"/>
              <a:t>крају</a:t>
            </a:r>
            <a:r>
              <a:rPr lang="en-US" sz="8600" dirty="0"/>
              <a:t> </a:t>
            </a:r>
            <a:r>
              <a:rPr lang="en-US" sz="8600" dirty="0" err="1"/>
              <a:t>првог</a:t>
            </a:r>
            <a:r>
              <a:rPr lang="en-US" sz="8600" dirty="0"/>
              <a:t> и </a:t>
            </a:r>
            <a:r>
              <a:rPr lang="en-US" sz="8600" dirty="0" err="1"/>
              <a:t>другог</a:t>
            </a:r>
            <a:r>
              <a:rPr lang="en-US" sz="8600" dirty="0"/>
              <a:t> </a:t>
            </a:r>
            <a:r>
              <a:rPr lang="en-US" sz="8600" dirty="0" err="1"/>
              <a:t>полугодишта</a:t>
            </a:r>
            <a:r>
              <a:rPr lang="en-US" sz="8600" dirty="0"/>
              <a:t> </a:t>
            </a:r>
            <a:r>
              <a:rPr lang="en-US" sz="8600" dirty="0" err="1"/>
              <a:t>јесте</a:t>
            </a:r>
            <a:r>
              <a:rPr lang="en-US" sz="8600" dirty="0"/>
              <a:t>: </a:t>
            </a:r>
            <a:r>
              <a:rPr lang="en-US" sz="8600" dirty="0" err="1"/>
              <a:t>примерно</a:t>
            </a:r>
            <a:r>
              <a:rPr lang="en-US" sz="8600" dirty="0"/>
              <a:t> (5), </a:t>
            </a:r>
            <a:r>
              <a:rPr lang="en-US" sz="8600" dirty="0" err="1"/>
              <a:t>врло</a:t>
            </a:r>
            <a:r>
              <a:rPr lang="en-US" sz="8600" dirty="0"/>
              <a:t> </a:t>
            </a:r>
            <a:r>
              <a:rPr lang="en-US" sz="8600" dirty="0" err="1"/>
              <a:t>добро</a:t>
            </a:r>
            <a:r>
              <a:rPr lang="en-US" sz="8600" dirty="0"/>
              <a:t> (4), </a:t>
            </a:r>
            <a:r>
              <a:rPr lang="en-US" sz="8600" dirty="0" err="1"/>
              <a:t>добро</a:t>
            </a:r>
            <a:r>
              <a:rPr lang="en-US" sz="8600" dirty="0"/>
              <a:t> (3), </a:t>
            </a:r>
            <a:r>
              <a:rPr lang="en-US" sz="8600" dirty="0" err="1"/>
              <a:t>задовољавајуће</a:t>
            </a:r>
            <a:r>
              <a:rPr lang="en-US" sz="8600" dirty="0"/>
              <a:t> (2) и </a:t>
            </a:r>
            <a:r>
              <a:rPr lang="en-US" sz="8600" dirty="0" err="1"/>
              <a:t>незадовољавајуће</a:t>
            </a:r>
            <a:r>
              <a:rPr lang="en-US" sz="8600" dirty="0"/>
              <a:t> (1) и </a:t>
            </a:r>
            <a:r>
              <a:rPr lang="en-US" sz="8600" dirty="0" err="1"/>
              <a:t>свака</a:t>
            </a:r>
            <a:r>
              <a:rPr lang="en-US" sz="8600" dirty="0"/>
              <a:t> </a:t>
            </a:r>
            <a:r>
              <a:rPr lang="en-US" sz="8600" dirty="0" err="1"/>
              <a:t>од</a:t>
            </a:r>
            <a:r>
              <a:rPr lang="en-US" sz="8600" dirty="0"/>
              <a:t> </a:t>
            </a:r>
            <a:r>
              <a:rPr lang="en-US" sz="8600" dirty="0" err="1"/>
              <a:t>наведених</a:t>
            </a:r>
            <a:r>
              <a:rPr lang="en-US" sz="8600" dirty="0"/>
              <a:t> </a:t>
            </a:r>
            <a:r>
              <a:rPr lang="en-US" sz="8600" dirty="0" err="1"/>
              <a:t>оцена</a:t>
            </a:r>
            <a:r>
              <a:rPr lang="en-US" sz="8600" dirty="0"/>
              <a:t> </a:t>
            </a:r>
            <a:r>
              <a:rPr lang="en-US" sz="8600" dirty="0" err="1"/>
              <a:t>утиче</a:t>
            </a:r>
            <a:r>
              <a:rPr lang="en-US" sz="8600" dirty="0"/>
              <a:t> </a:t>
            </a:r>
            <a:r>
              <a:rPr lang="en-US" sz="8600" dirty="0" err="1"/>
              <a:t>на</a:t>
            </a:r>
            <a:r>
              <a:rPr lang="en-US" sz="8600" dirty="0"/>
              <a:t> </a:t>
            </a:r>
            <a:r>
              <a:rPr lang="en-US" sz="8600" dirty="0" err="1"/>
              <a:t>општи</a:t>
            </a:r>
            <a:r>
              <a:rPr lang="en-US" sz="8600" dirty="0"/>
              <a:t> </a:t>
            </a:r>
            <a:r>
              <a:rPr lang="en-US" sz="8600" dirty="0" err="1"/>
              <a:t>успех</a:t>
            </a:r>
            <a:r>
              <a:rPr lang="en-US" sz="8600" dirty="0"/>
              <a:t> </a:t>
            </a:r>
            <a:r>
              <a:rPr lang="en-US" sz="8600" dirty="0" err="1"/>
              <a:t>ученика</a:t>
            </a:r>
            <a:r>
              <a:rPr lang="en-US" sz="8600" dirty="0"/>
              <a:t>.</a:t>
            </a:r>
          </a:p>
          <a:p>
            <a:r>
              <a:rPr lang="en-US" sz="8600" dirty="0" err="1"/>
              <a:t>Владање</a:t>
            </a:r>
            <a:r>
              <a:rPr lang="en-US" sz="8600" dirty="0"/>
              <a:t> </a:t>
            </a:r>
            <a:r>
              <a:rPr lang="en-US" sz="8600" dirty="0" err="1"/>
              <a:t>ученика</a:t>
            </a:r>
            <a:r>
              <a:rPr lang="en-US" sz="8600" dirty="0"/>
              <a:t> </a:t>
            </a:r>
            <a:r>
              <a:rPr lang="en-US" sz="8600" dirty="0" err="1"/>
              <a:t>на</a:t>
            </a:r>
            <a:r>
              <a:rPr lang="en-US" sz="8600" dirty="0"/>
              <a:t> </a:t>
            </a:r>
            <a:r>
              <a:rPr lang="en-US" sz="8600" dirty="0" err="1"/>
              <a:t>дужем</a:t>
            </a:r>
            <a:r>
              <a:rPr lang="en-US" sz="8600" dirty="0"/>
              <a:t> </a:t>
            </a:r>
            <a:r>
              <a:rPr lang="en-US" sz="8600" dirty="0" err="1"/>
              <a:t>кућном</a:t>
            </a:r>
            <a:r>
              <a:rPr lang="en-US" sz="8600" dirty="0"/>
              <a:t> и </a:t>
            </a:r>
            <a:r>
              <a:rPr lang="en-US" sz="8600" dirty="0" err="1"/>
              <a:t>болничком</a:t>
            </a:r>
            <a:r>
              <a:rPr lang="en-US" sz="8600" dirty="0"/>
              <a:t> </a:t>
            </a:r>
            <a:r>
              <a:rPr lang="en-US" sz="8600" dirty="0" err="1"/>
              <a:t>лечењу</a:t>
            </a:r>
            <a:r>
              <a:rPr lang="en-US" sz="8600" dirty="0"/>
              <a:t>, </a:t>
            </a:r>
            <a:r>
              <a:rPr lang="en-US" sz="8600" dirty="0" err="1"/>
              <a:t>ученика</a:t>
            </a:r>
            <a:r>
              <a:rPr lang="en-US" sz="8600" dirty="0"/>
              <a:t> </a:t>
            </a:r>
            <a:r>
              <a:rPr lang="en-US" sz="8600" dirty="0" err="1"/>
              <a:t>који</a:t>
            </a:r>
            <a:r>
              <a:rPr lang="en-US" sz="8600" dirty="0"/>
              <a:t> </a:t>
            </a:r>
            <a:r>
              <a:rPr lang="en-US" sz="8600" dirty="0" err="1"/>
              <a:t>стиче</a:t>
            </a:r>
            <a:r>
              <a:rPr lang="en-US" sz="8600" dirty="0"/>
              <a:t> </a:t>
            </a:r>
            <a:r>
              <a:rPr lang="en-US" sz="8600" dirty="0" err="1"/>
              <a:t>основно</a:t>
            </a:r>
            <a:r>
              <a:rPr lang="en-US" sz="8600" dirty="0"/>
              <a:t> </a:t>
            </a:r>
            <a:r>
              <a:rPr lang="en-US" sz="8600" dirty="0" err="1"/>
              <a:t>образовање</a:t>
            </a:r>
            <a:r>
              <a:rPr lang="en-US" sz="8600" dirty="0"/>
              <a:t> и </a:t>
            </a:r>
            <a:r>
              <a:rPr lang="en-US" sz="8600" dirty="0" err="1"/>
              <a:t>васпитање</a:t>
            </a:r>
            <a:r>
              <a:rPr lang="en-US" sz="8600" dirty="0"/>
              <a:t> </a:t>
            </a:r>
            <a:r>
              <a:rPr lang="en-US" sz="8600" dirty="0" err="1"/>
              <a:t>код</a:t>
            </a:r>
            <a:r>
              <a:rPr lang="en-US" sz="8600" dirty="0"/>
              <a:t> </a:t>
            </a:r>
            <a:r>
              <a:rPr lang="en-US" sz="8600" dirty="0" err="1"/>
              <a:t>куће</a:t>
            </a:r>
            <a:r>
              <a:rPr lang="en-US" sz="8600" dirty="0"/>
              <a:t> и </a:t>
            </a:r>
            <a:r>
              <a:rPr lang="en-US" sz="8600" dirty="0" err="1"/>
              <a:t>ученика</a:t>
            </a:r>
            <a:r>
              <a:rPr lang="en-US" sz="8600" dirty="0"/>
              <a:t> </a:t>
            </a:r>
            <a:r>
              <a:rPr lang="en-US" sz="8600" dirty="0" err="1"/>
              <a:t>за</a:t>
            </a:r>
            <a:r>
              <a:rPr lang="en-US" sz="8600" dirty="0"/>
              <a:t> </a:t>
            </a:r>
            <a:r>
              <a:rPr lang="en-US" sz="8600" dirty="0" err="1"/>
              <a:t>којег</a:t>
            </a:r>
            <a:r>
              <a:rPr lang="en-US" sz="8600" dirty="0"/>
              <a:t> </a:t>
            </a:r>
            <a:r>
              <a:rPr lang="en-US" sz="8600" dirty="0" err="1"/>
              <a:t>је</a:t>
            </a:r>
            <a:r>
              <a:rPr lang="en-US" sz="8600" dirty="0"/>
              <a:t> </a:t>
            </a:r>
            <a:r>
              <a:rPr lang="en-US" sz="8600" dirty="0" err="1"/>
              <a:t>организована</a:t>
            </a:r>
            <a:r>
              <a:rPr lang="en-US" sz="8600" dirty="0"/>
              <a:t> </a:t>
            </a:r>
            <a:r>
              <a:rPr lang="en-US" sz="8600" dirty="0" err="1"/>
              <a:t>настава</a:t>
            </a:r>
            <a:r>
              <a:rPr lang="en-US" sz="8600" dirty="0"/>
              <a:t> </a:t>
            </a:r>
            <a:r>
              <a:rPr lang="en-US" sz="8600" dirty="0" err="1"/>
              <a:t>на</a:t>
            </a:r>
            <a:r>
              <a:rPr lang="en-US" sz="8600" dirty="0"/>
              <a:t> </a:t>
            </a:r>
            <a:r>
              <a:rPr lang="en-US" sz="8600" dirty="0" err="1"/>
              <a:t>даљину</a:t>
            </a:r>
            <a:r>
              <a:rPr lang="en-US" sz="8600" dirty="0"/>
              <a:t>, </a:t>
            </a:r>
            <a:r>
              <a:rPr lang="en-US" sz="8600" dirty="0" err="1"/>
              <a:t>оцењује</a:t>
            </a:r>
            <a:r>
              <a:rPr lang="en-US" sz="8600" dirty="0"/>
              <a:t> </a:t>
            </a:r>
            <a:r>
              <a:rPr lang="en-US" sz="8600" dirty="0" err="1"/>
              <a:t>се</a:t>
            </a:r>
            <a:r>
              <a:rPr lang="en-US" sz="8600" dirty="0"/>
              <a:t>.</a:t>
            </a:r>
          </a:p>
          <a:p>
            <a:r>
              <a:rPr lang="en-US" sz="8600" dirty="0" err="1"/>
              <a:t>Владање</a:t>
            </a:r>
            <a:r>
              <a:rPr lang="en-US" sz="8600" dirty="0"/>
              <a:t> </a:t>
            </a:r>
            <a:r>
              <a:rPr lang="en-US" sz="8600" dirty="0" err="1"/>
              <a:t>одраслих</a:t>
            </a:r>
            <a:r>
              <a:rPr lang="en-US" sz="8600" dirty="0"/>
              <a:t> </a:t>
            </a:r>
            <a:r>
              <a:rPr lang="en-US" sz="8600" dirty="0" err="1"/>
              <a:t>не</a:t>
            </a:r>
            <a:r>
              <a:rPr lang="en-US" sz="8600" dirty="0"/>
              <a:t> </a:t>
            </a:r>
            <a:r>
              <a:rPr lang="en-US" sz="8600" dirty="0" err="1"/>
              <a:t>оцењује</a:t>
            </a:r>
            <a:r>
              <a:rPr lang="en-US" sz="8600" dirty="0"/>
              <a:t> </a:t>
            </a:r>
            <a:r>
              <a:rPr lang="en-US" sz="8600" dirty="0" err="1"/>
              <a:t>се</a:t>
            </a:r>
            <a:r>
              <a:rPr lang="en-US" sz="8600" dirty="0"/>
              <a:t>.</a:t>
            </a:r>
          </a:p>
          <a:p>
            <a:r>
              <a:rPr lang="en-US" sz="8600" dirty="0" err="1"/>
              <a:t>Приликом</a:t>
            </a:r>
            <a:r>
              <a:rPr lang="en-US" sz="8600" dirty="0"/>
              <a:t> </a:t>
            </a:r>
            <a:r>
              <a:rPr lang="en-US" sz="8600" dirty="0" err="1"/>
              <a:t>оцењивања</a:t>
            </a:r>
            <a:r>
              <a:rPr lang="en-US" sz="8600" dirty="0"/>
              <a:t> </a:t>
            </a:r>
            <a:r>
              <a:rPr lang="en-US" sz="8600" dirty="0" err="1"/>
              <a:t>владања</a:t>
            </a:r>
            <a:r>
              <a:rPr lang="en-US" sz="8600" dirty="0"/>
              <a:t> </a:t>
            </a:r>
            <a:r>
              <a:rPr lang="en-US" sz="8600" dirty="0" err="1"/>
              <a:t>сагледава</a:t>
            </a:r>
            <a:r>
              <a:rPr lang="en-US" sz="8600" dirty="0"/>
              <a:t> </a:t>
            </a:r>
            <a:r>
              <a:rPr lang="en-US" sz="8600" dirty="0" err="1"/>
              <a:t>се</a:t>
            </a:r>
            <a:r>
              <a:rPr lang="en-US" sz="8600" dirty="0"/>
              <a:t> </a:t>
            </a:r>
            <a:r>
              <a:rPr lang="en-US" sz="8600" dirty="0" err="1"/>
              <a:t>понашање</a:t>
            </a:r>
            <a:r>
              <a:rPr lang="en-US" sz="8600" dirty="0"/>
              <a:t> </a:t>
            </a:r>
            <a:r>
              <a:rPr lang="en-US" sz="8600" dirty="0" err="1"/>
              <a:t>ученика</a:t>
            </a:r>
            <a:r>
              <a:rPr lang="en-US" sz="8600" dirty="0"/>
              <a:t> у </a:t>
            </a:r>
            <a:r>
              <a:rPr lang="en-US" sz="8600" dirty="0" err="1"/>
              <a:t>целини</a:t>
            </a:r>
            <a:r>
              <a:rPr lang="en-US" sz="8600" dirty="0"/>
              <a:t>.</a:t>
            </a:r>
          </a:p>
          <a:p>
            <a:r>
              <a:rPr lang="en-US" sz="8600" dirty="0" err="1"/>
              <a:t>На</a:t>
            </a:r>
            <a:r>
              <a:rPr lang="en-US" sz="8600" dirty="0"/>
              <a:t> </a:t>
            </a:r>
            <a:r>
              <a:rPr lang="en-US" sz="8600" dirty="0" err="1"/>
              <a:t>оцену</a:t>
            </a:r>
            <a:r>
              <a:rPr lang="en-US" sz="8600" dirty="0"/>
              <a:t> </a:t>
            </a:r>
            <a:r>
              <a:rPr lang="en-US" sz="8600" dirty="0" err="1"/>
              <a:t>из</a:t>
            </a:r>
            <a:r>
              <a:rPr lang="en-US" sz="8600" dirty="0"/>
              <a:t> </a:t>
            </a:r>
            <a:r>
              <a:rPr lang="en-US" sz="8600" dirty="0" err="1"/>
              <a:t>владања</a:t>
            </a:r>
            <a:r>
              <a:rPr lang="en-US" sz="8600" dirty="0"/>
              <a:t> </a:t>
            </a:r>
            <a:r>
              <a:rPr lang="en-US" sz="8600" dirty="0" err="1"/>
              <a:t>не</a:t>
            </a:r>
            <a:r>
              <a:rPr lang="en-US" sz="8600" dirty="0"/>
              <a:t> </a:t>
            </a:r>
            <a:r>
              <a:rPr lang="en-US" sz="8600" dirty="0" err="1"/>
              <a:t>утичу</a:t>
            </a:r>
            <a:r>
              <a:rPr lang="en-US" sz="8600" dirty="0"/>
              <a:t> </a:t>
            </a:r>
            <a:r>
              <a:rPr lang="en-US" sz="8600" dirty="0" err="1"/>
              <a:t>оцене</a:t>
            </a:r>
            <a:r>
              <a:rPr lang="en-US" sz="8600" dirty="0"/>
              <a:t> </a:t>
            </a:r>
            <a:r>
              <a:rPr lang="en-US" sz="8600" dirty="0" err="1"/>
              <a:t>из</a:t>
            </a:r>
            <a:r>
              <a:rPr lang="en-US" sz="8600" dirty="0"/>
              <a:t> </a:t>
            </a:r>
            <a:r>
              <a:rPr lang="en-US" sz="8600" dirty="0" err="1"/>
              <a:t>предмета</a:t>
            </a:r>
            <a:r>
              <a:rPr lang="en-US" sz="8600" dirty="0"/>
              <a:t>.</a:t>
            </a:r>
          </a:p>
          <a:p>
            <a:r>
              <a:rPr lang="en-US" sz="8600" dirty="0" err="1"/>
              <a:t>Закључну</a:t>
            </a:r>
            <a:r>
              <a:rPr lang="en-US" sz="8600" dirty="0"/>
              <a:t> </a:t>
            </a:r>
            <a:r>
              <a:rPr lang="en-US" sz="8600" dirty="0" err="1"/>
              <a:t>оцену</a:t>
            </a:r>
            <a:r>
              <a:rPr lang="en-US" sz="8600" dirty="0"/>
              <a:t> </a:t>
            </a:r>
            <a:r>
              <a:rPr lang="en-US" sz="8600" dirty="0" err="1"/>
              <a:t>из</a:t>
            </a:r>
            <a:r>
              <a:rPr lang="en-US" sz="8600" dirty="0"/>
              <a:t> </a:t>
            </a:r>
            <a:r>
              <a:rPr lang="en-US" sz="8600" dirty="0" err="1"/>
              <a:t>владања</a:t>
            </a:r>
            <a:r>
              <a:rPr lang="en-US" sz="8600" dirty="0"/>
              <a:t> </a:t>
            </a:r>
            <a:r>
              <a:rPr lang="en-US" sz="8600" dirty="0" err="1"/>
              <a:t>доноси</a:t>
            </a:r>
            <a:r>
              <a:rPr lang="en-US" sz="8600" dirty="0"/>
              <a:t> </a:t>
            </a:r>
            <a:r>
              <a:rPr lang="en-US" sz="8600" dirty="0" err="1"/>
              <a:t>одељенско</a:t>
            </a:r>
            <a:r>
              <a:rPr lang="en-US" sz="8600" dirty="0"/>
              <a:t> </a:t>
            </a:r>
            <a:r>
              <a:rPr lang="en-US" sz="8600" dirty="0" err="1"/>
              <a:t>веће</a:t>
            </a:r>
            <a:r>
              <a:rPr lang="en-US" sz="8600" dirty="0"/>
              <a:t> </a:t>
            </a:r>
            <a:r>
              <a:rPr lang="en-US" sz="8600" dirty="0" err="1"/>
              <a:t>на</a:t>
            </a:r>
            <a:r>
              <a:rPr lang="en-US" sz="8600" dirty="0"/>
              <a:t> </a:t>
            </a:r>
            <a:r>
              <a:rPr lang="en-US" sz="8600" dirty="0" err="1"/>
              <a:t>образложени</a:t>
            </a:r>
            <a:r>
              <a:rPr lang="en-US" sz="8600" dirty="0"/>
              <a:t> </a:t>
            </a:r>
            <a:r>
              <a:rPr lang="en-US" sz="8600" dirty="0" err="1"/>
              <a:t>предлог</a:t>
            </a:r>
            <a:r>
              <a:rPr lang="en-US" sz="8600" dirty="0"/>
              <a:t> </a:t>
            </a:r>
            <a:r>
              <a:rPr lang="en-US" sz="8600" dirty="0" err="1"/>
              <a:t>одељенског</a:t>
            </a:r>
            <a:r>
              <a:rPr lang="en-US" sz="8600" dirty="0"/>
              <a:t> </a:t>
            </a:r>
            <a:r>
              <a:rPr lang="en-US" sz="8600" dirty="0" err="1"/>
              <a:t>старешине</a:t>
            </a:r>
            <a:r>
              <a:rPr lang="en-US" sz="8600" dirty="0"/>
              <a:t>.</a:t>
            </a:r>
          </a:p>
          <a:p>
            <a:r>
              <a:rPr lang="en-US" sz="8600" dirty="0" err="1"/>
              <a:t>Ученик</a:t>
            </a:r>
            <a:r>
              <a:rPr lang="en-US" sz="8600" dirty="0"/>
              <a:t>, </a:t>
            </a:r>
            <a:r>
              <a:rPr lang="en-US" sz="8600" dirty="0" err="1"/>
              <a:t>његов</a:t>
            </a:r>
            <a:r>
              <a:rPr lang="en-US" sz="8600" dirty="0"/>
              <a:t> </a:t>
            </a:r>
            <a:r>
              <a:rPr lang="en-US" sz="8600" dirty="0" err="1"/>
              <a:t>родитељ</a:t>
            </a:r>
            <a:r>
              <a:rPr lang="en-US" sz="8600" dirty="0"/>
              <a:t> </a:t>
            </a:r>
            <a:r>
              <a:rPr lang="en-US" sz="8600" dirty="0" err="1"/>
              <a:t>има</a:t>
            </a:r>
            <a:r>
              <a:rPr lang="en-US" sz="8600" dirty="0"/>
              <a:t> </a:t>
            </a:r>
            <a:r>
              <a:rPr lang="en-US" sz="8600" dirty="0" err="1"/>
              <a:t>право</a:t>
            </a:r>
            <a:r>
              <a:rPr lang="en-US" sz="8600" dirty="0"/>
              <a:t> </a:t>
            </a:r>
            <a:r>
              <a:rPr lang="en-US" sz="8600" dirty="0" err="1"/>
              <a:t>да</a:t>
            </a:r>
            <a:r>
              <a:rPr lang="en-US" sz="8600" dirty="0"/>
              <a:t> </a:t>
            </a:r>
            <a:r>
              <a:rPr lang="en-US" sz="8600" dirty="0" err="1"/>
              <a:t>поднесе</a:t>
            </a:r>
            <a:r>
              <a:rPr lang="en-US" sz="8600" dirty="0"/>
              <a:t> </a:t>
            </a:r>
            <a:r>
              <a:rPr lang="en-US" sz="8600" dirty="0" err="1"/>
              <a:t>приговор</a:t>
            </a:r>
            <a:r>
              <a:rPr lang="en-US" sz="8600" dirty="0"/>
              <a:t> у </a:t>
            </a:r>
            <a:r>
              <a:rPr lang="en-US" sz="8600" dirty="0" err="1"/>
              <a:t>складу</a:t>
            </a:r>
            <a:r>
              <a:rPr lang="en-US" sz="8600" dirty="0"/>
              <a:t> </a:t>
            </a:r>
            <a:r>
              <a:rPr lang="en-US" sz="8600" dirty="0" err="1"/>
              <a:t>са</a:t>
            </a:r>
            <a:r>
              <a:rPr lang="en-US" sz="8600" dirty="0"/>
              <a:t> </a:t>
            </a:r>
            <a:r>
              <a:rPr lang="en-US" sz="8600" dirty="0" err="1"/>
              <a:t>Законом</a:t>
            </a:r>
            <a:r>
              <a:rPr lang="en-US" sz="8600" dirty="0"/>
              <a:t>.</a:t>
            </a:r>
          </a:p>
          <a:p>
            <a:r>
              <a:rPr lang="en-US" sz="8600" dirty="0" err="1"/>
              <a:t>Школа</a:t>
            </a:r>
            <a:r>
              <a:rPr lang="en-US" sz="8600" dirty="0"/>
              <a:t> </a:t>
            </a:r>
            <a:r>
              <a:rPr lang="en-US" sz="8600" dirty="0" err="1"/>
              <a:t>континуирано</a:t>
            </a:r>
            <a:r>
              <a:rPr lang="en-US" sz="8600" dirty="0"/>
              <a:t> </a:t>
            </a:r>
            <a:r>
              <a:rPr lang="en-US" sz="8600" dirty="0" err="1"/>
              <a:t>прати</a:t>
            </a:r>
            <a:r>
              <a:rPr lang="en-US" sz="8600" dirty="0"/>
              <a:t>, </a:t>
            </a:r>
            <a:r>
              <a:rPr lang="en-US" sz="8600" dirty="0" err="1"/>
              <a:t>анализира</a:t>
            </a:r>
            <a:r>
              <a:rPr lang="en-US" sz="8600" dirty="0"/>
              <a:t>, </a:t>
            </a:r>
            <a:r>
              <a:rPr lang="en-US" sz="8600" dirty="0" err="1"/>
              <a:t>благовремено</a:t>
            </a:r>
            <a:r>
              <a:rPr lang="en-US" sz="8600" dirty="0"/>
              <a:t> </a:t>
            </a:r>
            <a:r>
              <a:rPr lang="en-US" sz="8600" dirty="0" err="1"/>
              <a:t>предузима</a:t>
            </a:r>
            <a:r>
              <a:rPr lang="en-US" sz="8600" dirty="0"/>
              <a:t> </a:t>
            </a:r>
            <a:r>
              <a:rPr lang="en-US" sz="8600" dirty="0" err="1"/>
              <a:t>мере</a:t>
            </a:r>
            <a:r>
              <a:rPr lang="en-US" sz="8600" dirty="0"/>
              <a:t> у </a:t>
            </a:r>
            <a:r>
              <a:rPr lang="en-US" sz="8600" dirty="0" err="1"/>
              <a:t>циљу</a:t>
            </a:r>
            <a:r>
              <a:rPr lang="en-US" sz="8600" dirty="0"/>
              <a:t> </a:t>
            </a:r>
            <a:r>
              <a:rPr lang="en-US" sz="8600" dirty="0" err="1"/>
              <a:t>развијања</a:t>
            </a:r>
            <a:r>
              <a:rPr lang="en-US" sz="8600" dirty="0"/>
              <a:t> </a:t>
            </a:r>
            <a:r>
              <a:rPr lang="en-US" sz="8600" dirty="0" err="1"/>
              <a:t>одговорног</a:t>
            </a:r>
            <a:r>
              <a:rPr lang="en-US" sz="8600" dirty="0"/>
              <a:t> </a:t>
            </a:r>
            <a:r>
              <a:rPr lang="en-US" sz="8600" dirty="0" err="1"/>
              <a:t>понашања</a:t>
            </a:r>
            <a:r>
              <a:rPr lang="en-US" sz="8600" dirty="0"/>
              <a:t> </a:t>
            </a:r>
            <a:r>
              <a:rPr lang="en-US" sz="8600" dirty="0" err="1"/>
              <a:t>ученика</a:t>
            </a:r>
            <a:r>
              <a:rPr lang="en-US" sz="8600" dirty="0"/>
              <a:t> и </a:t>
            </a:r>
            <a:r>
              <a:rPr lang="en-US" sz="8600" dirty="0" err="1"/>
              <a:t>свих</a:t>
            </a:r>
            <a:r>
              <a:rPr lang="en-US" sz="8600" dirty="0"/>
              <a:t> </a:t>
            </a:r>
            <a:r>
              <a:rPr lang="en-US" sz="8600" dirty="0" err="1"/>
              <a:t>учесника</a:t>
            </a:r>
            <a:r>
              <a:rPr lang="en-US" sz="8600" dirty="0"/>
              <a:t> у </a:t>
            </a:r>
            <a:r>
              <a:rPr lang="en-US" sz="8600" dirty="0" err="1"/>
              <a:t>образовно-васпитном</a:t>
            </a:r>
            <a:r>
              <a:rPr lang="en-US" sz="8600" dirty="0"/>
              <a:t> </a:t>
            </a:r>
            <a:r>
              <a:rPr lang="en-US" sz="8600" dirty="0" err="1"/>
              <a:t>процесу</a:t>
            </a:r>
            <a:r>
              <a:rPr lang="en-US" sz="8600" dirty="0"/>
              <a:t>.</a:t>
            </a:r>
          </a:p>
          <a:p>
            <a:pPr marL="0" indent="0" algn="just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01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456" y="750626"/>
            <a:ext cx="10607343" cy="580257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>
                <a:latin typeface="Cambria" pitchFamily="18" charset="0"/>
                <a:ea typeface="Cambria" pitchFamily="18" charset="0"/>
              </a:rPr>
              <a:t>Евиденција о успеху ученика, Члан 18.</a:t>
            </a:r>
            <a:endParaRPr lang="ru-RU" sz="3200" b="1" dirty="0">
              <a:latin typeface="Cambria" pitchFamily="18" charset="0"/>
              <a:ea typeface="Cambria" pitchFamily="18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ru-RU" sz="3200" b="1" dirty="0">
                <a:latin typeface="Cambria" pitchFamily="18" charset="0"/>
                <a:ea typeface="Cambria" pitchFamily="18" charset="0"/>
              </a:rPr>
              <a:t>Наставник у поступку оцењивања прикупља и бележи податке о постигнућима ученика, процесу учења, напредовању и развоју ученика током године у прописаној евиденцији и својој педагошкој документацији.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ru-RU" sz="3200" b="1" dirty="0">
                <a:latin typeface="Cambria" pitchFamily="18" charset="0"/>
                <a:ea typeface="Cambria" pitchFamily="18" charset="0"/>
              </a:rPr>
              <a:t>Под педагошком документацијом, у смислу овог правилника, сматра се </a:t>
            </a:r>
            <a:r>
              <a:rPr lang="ru-RU" sz="3200" b="1" i="1" dirty="0">
                <a:latin typeface="Cambria" pitchFamily="18" charset="0"/>
                <a:ea typeface="Cambria" pitchFamily="18" charset="0"/>
              </a:rPr>
              <a:t>писана документација наставника која садржи: личне податке о ученику и његовим индивидуалним својствима која су од значаја за постигнућа, податке о провери постигнућа, ангажовању ученика и напредовању, датим препорукама, понашању ученика и друге податке од значаја за рад са учеником и његово напредовање.</a:t>
            </a:r>
            <a:endParaRPr lang="ru-RU" sz="3200" b="1" u="sng" dirty="0">
              <a:latin typeface="Cambria" pitchFamily="18" charset="0"/>
              <a:ea typeface="Cambria" pitchFamily="18" charset="0"/>
            </a:endParaRP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ru-RU" sz="3200" b="1" u="sng" dirty="0">
                <a:latin typeface="Cambria" pitchFamily="18" charset="0"/>
                <a:ea typeface="Cambria" pitchFamily="18" charset="0"/>
              </a:rPr>
              <a:t>Наставник чија оцена је поништена упућује се и на стручно усавршавање за област оцењивања и комуникацијских вештина</a:t>
            </a:r>
            <a:endParaRPr lang="en-US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4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9685" y="805220"/>
            <a:ext cx="10781732" cy="5816297"/>
          </a:xfrm>
        </p:spPr>
        <p:txBody>
          <a:bodyPr>
            <a:normAutofit/>
          </a:bodyPr>
          <a:lstStyle/>
          <a:p>
            <a:pPr algn="just"/>
            <a:r>
              <a:rPr lang="ru-RU" sz="3000" dirty="0" smtClean="0">
                <a:latin typeface="Cambria" pitchFamily="18" charset="0"/>
                <a:ea typeface="Cambria" pitchFamily="18" charset="0"/>
              </a:rPr>
              <a:t>.</a:t>
            </a:r>
            <a:endParaRPr lang="sr-Cyrl-RS" sz="3000" dirty="0"/>
          </a:p>
          <a:p>
            <a:pPr algn="just"/>
            <a:endParaRPr lang="sr-Cyrl-RS" sz="2400" dirty="0"/>
          </a:p>
          <a:p>
            <a:pPr algn="just">
              <a:buFont typeface="Wingdings" panose="05000000000000000000" pitchFamily="2" charset="2"/>
              <a:buChar char="ü"/>
            </a:pPr>
            <a:endParaRPr lang="ru-RU" sz="2400" b="1" i="1" dirty="0"/>
          </a:p>
        </p:txBody>
      </p:sp>
      <p:sp>
        <p:nvSpPr>
          <p:cNvPr id="2" name="Rectangle 1"/>
          <p:cNvSpPr/>
          <p:nvPr/>
        </p:nvSpPr>
        <p:spPr>
          <a:xfrm>
            <a:off x="729573" y="817123"/>
            <a:ext cx="10894979" cy="302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Ученику</a:t>
            </a:r>
            <a:r>
              <a:rPr lang="en-US" sz="3600" dirty="0"/>
              <a:t> </a:t>
            </a:r>
            <a:r>
              <a:rPr lang="en-US" sz="3600" dirty="0" err="1"/>
              <a:t>који</a:t>
            </a:r>
            <a:r>
              <a:rPr lang="en-US" sz="3600" dirty="0"/>
              <a:t> </a:t>
            </a:r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крају</a:t>
            </a:r>
            <a:r>
              <a:rPr lang="en-US" sz="3600" dirty="0"/>
              <a:t> </a:t>
            </a:r>
            <a:r>
              <a:rPr lang="en-US" sz="3600" dirty="0" err="1"/>
              <a:t>првог</a:t>
            </a:r>
            <a:r>
              <a:rPr lang="en-US" sz="3600" dirty="0"/>
              <a:t> </a:t>
            </a:r>
            <a:r>
              <a:rPr lang="en-US" sz="3600" dirty="0" err="1"/>
              <a:t>полугодишта</a:t>
            </a:r>
            <a:r>
              <a:rPr lang="en-US" sz="3600" dirty="0"/>
              <a:t> </a:t>
            </a:r>
            <a:r>
              <a:rPr lang="en-US" sz="3600" dirty="0" err="1"/>
              <a:t>није</a:t>
            </a:r>
            <a:r>
              <a:rPr lang="en-US" sz="3600" dirty="0"/>
              <a:t> </a:t>
            </a:r>
            <a:r>
              <a:rPr lang="en-US" sz="3600" dirty="0" err="1"/>
              <a:t>оцењен</a:t>
            </a:r>
            <a:r>
              <a:rPr lang="en-US" sz="3600" dirty="0"/>
              <a:t>, у </a:t>
            </a:r>
            <a:r>
              <a:rPr lang="en-US" sz="3600" dirty="0" err="1"/>
              <a:t>складу</a:t>
            </a:r>
            <a:r>
              <a:rPr lang="en-US" sz="3600" dirty="0"/>
              <a:t> </a:t>
            </a:r>
            <a:r>
              <a:rPr lang="en-US" sz="3600" dirty="0" err="1"/>
              <a:t>са</a:t>
            </a:r>
            <a:r>
              <a:rPr lang="en-US" sz="3600" dirty="0"/>
              <a:t> </a:t>
            </a:r>
            <a:r>
              <a:rPr lang="en-US" sz="3600" dirty="0" err="1"/>
              <a:t>посебним</a:t>
            </a:r>
            <a:r>
              <a:rPr lang="en-US" sz="3600" dirty="0"/>
              <a:t> </a:t>
            </a:r>
            <a:r>
              <a:rPr lang="en-US" sz="3600" dirty="0" err="1"/>
              <a:t>законом</a:t>
            </a:r>
            <a:r>
              <a:rPr lang="en-US" sz="3600" dirty="0"/>
              <a:t>, </a:t>
            </a:r>
            <a:r>
              <a:rPr lang="en-US" sz="3600" dirty="0" err="1"/>
              <a:t>из</a:t>
            </a:r>
            <a:r>
              <a:rPr lang="en-US" sz="3600" dirty="0"/>
              <a:t> </a:t>
            </a:r>
            <a:r>
              <a:rPr lang="en-US" sz="3600" dirty="0" err="1"/>
              <a:t>једног</a:t>
            </a:r>
            <a:r>
              <a:rPr lang="en-US" sz="3600" dirty="0"/>
              <a:t> </a:t>
            </a:r>
            <a:r>
              <a:rPr lang="en-US" sz="3600" dirty="0" err="1"/>
              <a:t>или</a:t>
            </a:r>
            <a:r>
              <a:rPr lang="en-US" sz="3600" dirty="0"/>
              <a:t> </a:t>
            </a:r>
            <a:r>
              <a:rPr lang="en-US" sz="3600" dirty="0" err="1"/>
              <a:t>више</a:t>
            </a:r>
            <a:r>
              <a:rPr lang="en-US" sz="3600" dirty="0"/>
              <a:t> </a:t>
            </a:r>
            <a:r>
              <a:rPr lang="en-US" sz="3600" dirty="0" err="1"/>
              <a:t>обавезног</a:t>
            </a:r>
            <a:r>
              <a:rPr lang="en-US" sz="3600" dirty="0"/>
              <a:t> </a:t>
            </a:r>
            <a:r>
              <a:rPr lang="en-US" sz="3600" dirty="0" err="1"/>
              <a:t>предмета</a:t>
            </a:r>
            <a:r>
              <a:rPr lang="en-US" sz="3600" dirty="0"/>
              <a:t>, </a:t>
            </a:r>
            <a:r>
              <a:rPr lang="en-US" sz="3600" dirty="0" err="1"/>
              <a:t>изборног</a:t>
            </a:r>
            <a:r>
              <a:rPr lang="en-US" sz="3600" dirty="0"/>
              <a:t> </a:t>
            </a:r>
            <a:r>
              <a:rPr lang="en-US" sz="3600" dirty="0" err="1"/>
              <a:t>програма</a:t>
            </a:r>
            <a:r>
              <a:rPr lang="en-US" sz="3600" dirty="0"/>
              <a:t> и </a:t>
            </a:r>
            <a:r>
              <a:rPr lang="en-US" sz="3600" dirty="0" err="1"/>
              <a:t>активности</a:t>
            </a:r>
            <a:r>
              <a:rPr lang="en-US" sz="3600" dirty="0"/>
              <a:t> </a:t>
            </a:r>
            <a:r>
              <a:rPr lang="en-US" sz="3600" dirty="0" err="1"/>
              <a:t>због</a:t>
            </a:r>
            <a:r>
              <a:rPr lang="en-US" sz="3600" dirty="0"/>
              <a:t> </a:t>
            </a:r>
            <a:r>
              <a:rPr lang="en-US" sz="3600" dirty="0" err="1"/>
              <a:t>одсуствовања</a:t>
            </a:r>
            <a:r>
              <a:rPr lang="en-US" sz="3600" dirty="0"/>
              <a:t> </a:t>
            </a:r>
            <a:r>
              <a:rPr lang="en-US" sz="3600" dirty="0" err="1"/>
              <a:t>са</a:t>
            </a:r>
            <a:r>
              <a:rPr lang="en-US" sz="3600" dirty="0"/>
              <a:t> </a:t>
            </a:r>
            <a:r>
              <a:rPr lang="en-US" sz="3600" dirty="0" err="1"/>
              <a:t>наставе</a:t>
            </a:r>
            <a:r>
              <a:rPr lang="en-US" sz="3600" dirty="0"/>
              <a:t>, </a:t>
            </a:r>
            <a:r>
              <a:rPr lang="en-US" sz="3600" dirty="0" err="1"/>
              <a:t>не</a:t>
            </a:r>
            <a:r>
              <a:rPr lang="en-US" sz="3600" dirty="0"/>
              <a:t> </a:t>
            </a:r>
            <a:r>
              <a:rPr lang="en-US" sz="3600" dirty="0" err="1"/>
              <a:t>утврђује</a:t>
            </a:r>
            <a:r>
              <a:rPr lang="en-US" sz="3600" dirty="0"/>
              <a:t> </a:t>
            </a:r>
            <a:r>
              <a:rPr lang="en-US" sz="3600" dirty="0" err="1"/>
              <a:t>се</a:t>
            </a:r>
            <a:r>
              <a:rPr lang="en-US" sz="3600" dirty="0"/>
              <a:t> </a:t>
            </a:r>
            <a:r>
              <a:rPr lang="en-US" sz="3600" dirty="0" err="1"/>
              <a:t>општи</a:t>
            </a:r>
            <a:r>
              <a:rPr lang="en-US" sz="3600" dirty="0"/>
              <a:t> </a:t>
            </a:r>
            <a:r>
              <a:rPr lang="en-US" sz="3600" dirty="0" err="1"/>
              <a:t>успех</a:t>
            </a:r>
            <a:r>
              <a:rPr lang="en-US" sz="3600" dirty="0"/>
              <a:t> и </a:t>
            </a:r>
            <a:r>
              <a:rPr lang="en-US" sz="3600" b="1" dirty="0" err="1"/>
              <a:t>констатује</a:t>
            </a:r>
            <a:r>
              <a:rPr lang="en-US" sz="3600" b="1" dirty="0"/>
              <a:t> </a:t>
            </a:r>
            <a:r>
              <a:rPr lang="en-US" sz="3600" b="1" dirty="0" err="1"/>
              <a:t>се</a:t>
            </a:r>
            <a:r>
              <a:rPr lang="en-US" sz="3600" b="1" dirty="0"/>
              <a:t> </a:t>
            </a:r>
            <a:r>
              <a:rPr lang="en-US" sz="3600" b="1" dirty="0" err="1"/>
              <a:t>да</a:t>
            </a:r>
            <a:r>
              <a:rPr lang="en-US" sz="3600" b="1" dirty="0"/>
              <a:t> </a:t>
            </a:r>
            <a:r>
              <a:rPr lang="en-US" sz="3600" b="1" dirty="0" err="1"/>
              <a:t>је</a:t>
            </a:r>
            <a:r>
              <a:rPr lang="en-US" sz="3600" b="1" dirty="0"/>
              <a:t> </a:t>
            </a:r>
            <a:r>
              <a:rPr lang="en-US" sz="3600" b="1" dirty="0" err="1"/>
              <a:t>ученик</a:t>
            </a:r>
            <a:r>
              <a:rPr lang="en-US" sz="3600" b="1" dirty="0"/>
              <a:t> </a:t>
            </a:r>
            <a:r>
              <a:rPr lang="en-US" sz="3600" b="1" dirty="0" err="1"/>
              <a:t>неоцењен</a:t>
            </a:r>
            <a:r>
              <a:rPr lang="en-US" sz="3600" b="1" dirty="0"/>
              <a:t> </a:t>
            </a:r>
            <a:r>
              <a:rPr lang="en-US" sz="3600" b="1" dirty="0" err="1"/>
              <a:t>на</a:t>
            </a:r>
            <a:r>
              <a:rPr lang="en-US" sz="3600" b="1" dirty="0"/>
              <a:t> </a:t>
            </a:r>
            <a:r>
              <a:rPr lang="en-US" sz="3600" b="1" dirty="0" err="1"/>
              <a:t>крају</a:t>
            </a:r>
            <a:r>
              <a:rPr lang="en-US" sz="3600" b="1" dirty="0"/>
              <a:t> </a:t>
            </a:r>
            <a:r>
              <a:rPr lang="en-US" sz="3600" b="1" dirty="0" err="1"/>
              <a:t>првог</a:t>
            </a:r>
            <a:r>
              <a:rPr lang="en-US" sz="3600" b="1" dirty="0"/>
              <a:t> </a:t>
            </a:r>
            <a:r>
              <a:rPr lang="en-US" sz="3600" b="1" dirty="0" err="1"/>
              <a:t>полугодишта</a:t>
            </a:r>
            <a:r>
              <a:rPr lang="en-US" sz="3600" b="1" dirty="0"/>
              <a:t>.</a:t>
            </a:r>
          </a:p>
          <a:p>
            <a:r>
              <a:rPr lang="en-US" sz="3600" dirty="0" err="1"/>
              <a:t>Ученику</a:t>
            </a:r>
            <a:r>
              <a:rPr lang="en-US" sz="3600" dirty="0"/>
              <a:t> </a:t>
            </a:r>
            <a:r>
              <a:rPr lang="en-US" sz="3600" dirty="0" err="1"/>
              <a:t>из</a:t>
            </a:r>
            <a:r>
              <a:rPr lang="en-US" sz="3600" dirty="0"/>
              <a:t> </a:t>
            </a:r>
            <a:r>
              <a:rPr lang="en-US" sz="3600" dirty="0" err="1"/>
              <a:t>става</a:t>
            </a:r>
            <a:r>
              <a:rPr lang="en-US" sz="3600" dirty="0"/>
              <a:t> 10. </a:t>
            </a:r>
            <a:r>
              <a:rPr lang="en-US" sz="3600" dirty="0" err="1"/>
              <a:t>овог</a:t>
            </a:r>
            <a:r>
              <a:rPr lang="en-US" sz="3600" dirty="0"/>
              <a:t> </a:t>
            </a:r>
            <a:r>
              <a:rPr lang="en-US" sz="3600" dirty="0" err="1"/>
              <a:t>члана</a:t>
            </a:r>
            <a:r>
              <a:rPr lang="en-US" sz="3600" dirty="0"/>
              <a:t> у </a:t>
            </a:r>
            <a:r>
              <a:rPr lang="en-US" sz="3600" dirty="0" err="1"/>
              <a:t>рубрику</a:t>
            </a:r>
            <a:r>
              <a:rPr lang="en-US" sz="3600" dirty="0"/>
              <a:t> у </a:t>
            </a:r>
            <a:r>
              <a:rPr lang="en-US" sz="3600" dirty="0" err="1"/>
              <a:t>оквиру</a:t>
            </a:r>
            <a:r>
              <a:rPr lang="en-US" sz="3600" dirty="0"/>
              <a:t> </a:t>
            </a:r>
            <a:r>
              <a:rPr lang="en-US" sz="3600" dirty="0" err="1"/>
              <a:t>обрасца</a:t>
            </a:r>
            <a:r>
              <a:rPr lang="en-US" sz="3600" dirty="0"/>
              <a:t> </a:t>
            </a:r>
            <a:r>
              <a:rPr lang="en-US" sz="3600" dirty="0" err="1"/>
              <a:t>евиденције</a:t>
            </a:r>
            <a:r>
              <a:rPr lang="en-US" sz="3600" dirty="0"/>
              <a:t>, </a:t>
            </a:r>
            <a:r>
              <a:rPr lang="en-US" sz="3600" dirty="0" err="1"/>
              <a:t>односно</a:t>
            </a:r>
            <a:r>
              <a:rPr lang="en-US" sz="3600" dirty="0"/>
              <a:t> </a:t>
            </a:r>
            <a:r>
              <a:rPr lang="en-US" sz="3600" dirty="0" err="1"/>
              <a:t>обрасца</a:t>
            </a:r>
            <a:r>
              <a:rPr lang="en-US" sz="3600" dirty="0"/>
              <a:t> </a:t>
            </a:r>
            <a:r>
              <a:rPr lang="en-US" sz="3600" dirty="0" err="1"/>
              <a:t>јавне</a:t>
            </a:r>
            <a:r>
              <a:rPr lang="en-US" sz="3600" dirty="0"/>
              <a:t> </a:t>
            </a:r>
            <a:r>
              <a:rPr lang="en-US" sz="3600" dirty="0" err="1"/>
              <a:t>исправе</a:t>
            </a:r>
            <a:r>
              <a:rPr lang="en-US" sz="3600" dirty="0"/>
              <a:t> у </a:t>
            </a:r>
            <a:r>
              <a:rPr lang="en-US" sz="3600" dirty="0" err="1"/>
              <a:t>којој</a:t>
            </a:r>
            <a:r>
              <a:rPr lang="en-US" sz="3600" dirty="0"/>
              <a:t> </a:t>
            </a:r>
            <a:r>
              <a:rPr lang="en-US" sz="3600" dirty="0" err="1"/>
              <a:t>се</a:t>
            </a:r>
            <a:r>
              <a:rPr lang="en-US" sz="3600" dirty="0"/>
              <a:t> </a:t>
            </a:r>
            <a:r>
              <a:rPr lang="en-US" sz="3600" dirty="0" err="1"/>
              <a:t>истиче</a:t>
            </a:r>
            <a:r>
              <a:rPr lang="en-US" sz="3600" dirty="0"/>
              <a:t> </a:t>
            </a:r>
            <a:r>
              <a:rPr lang="en-US" sz="3600" dirty="0" err="1"/>
              <a:t>општи</a:t>
            </a:r>
            <a:r>
              <a:rPr lang="en-US" sz="3600" dirty="0"/>
              <a:t> </a:t>
            </a:r>
            <a:r>
              <a:rPr lang="en-US" sz="3600" dirty="0" err="1"/>
              <a:t>успех</a:t>
            </a:r>
            <a:r>
              <a:rPr lang="en-US" sz="3600" dirty="0"/>
              <a:t>, </a:t>
            </a:r>
            <a:r>
              <a:rPr lang="en-US" sz="3600" dirty="0" err="1"/>
              <a:t>уносе</a:t>
            </a:r>
            <a:r>
              <a:rPr lang="en-US" sz="3600" dirty="0"/>
              <a:t> </a:t>
            </a:r>
            <a:r>
              <a:rPr lang="en-US" sz="3600" dirty="0" err="1"/>
              <a:t>се</a:t>
            </a:r>
            <a:r>
              <a:rPr lang="en-US" sz="3600" dirty="0"/>
              <a:t> </a:t>
            </a:r>
            <a:r>
              <a:rPr lang="en-US" sz="3600" dirty="0" err="1"/>
              <a:t>речи</a:t>
            </a:r>
            <a:r>
              <a:rPr lang="en-US" sz="3600" dirty="0"/>
              <a:t>: ,,</a:t>
            </a:r>
            <a:r>
              <a:rPr lang="en-US" sz="3600" b="1" u="sng" dirty="0" err="1"/>
              <a:t>успех</a:t>
            </a:r>
            <a:r>
              <a:rPr lang="en-US" sz="3600" b="1" u="sng" dirty="0"/>
              <a:t> </a:t>
            </a:r>
            <a:r>
              <a:rPr lang="en-US" sz="3600" b="1" u="sng" dirty="0" err="1"/>
              <a:t>није</a:t>
            </a:r>
            <a:r>
              <a:rPr lang="en-US" sz="3600" b="1" u="sng" dirty="0"/>
              <a:t> </a:t>
            </a:r>
            <a:r>
              <a:rPr lang="en-US" sz="3600" b="1" u="sng" dirty="0" err="1"/>
              <a:t>утврђенˮ</a:t>
            </a:r>
            <a:r>
              <a:rPr lang="en-US" sz="3600" b="1" u="sng" dirty="0"/>
              <a:t>.</a:t>
            </a:r>
          </a:p>
          <a:p>
            <a:r>
              <a:rPr lang="en-US" sz="3600" dirty="0" err="1"/>
              <a:t>Ученику</a:t>
            </a:r>
            <a:r>
              <a:rPr lang="en-US" sz="3600" dirty="0"/>
              <a:t> </a:t>
            </a:r>
            <a:r>
              <a:rPr lang="en-US" sz="3600" dirty="0" err="1"/>
              <a:t>којем</a:t>
            </a:r>
            <a:r>
              <a:rPr lang="en-US" sz="3600" dirty="0"/>
              <a:t> </a:t>
            </a:r>
            <a:r>
              <a:rPr lang="en-US" sz="3600" dirty="0" err="1"/>
              <a:t>је</a:t>
            </a:r>
            <a:r>
              <a:rPr lang="en-US" sz="3600" dirty="0"/>
              <a:t> у </a:t>
            </a:r>
            <a:r>
              <a:rPr lang="en-US" sz="3600" dirty="0" err="1"/>
              <a:t>првом</a:t>
            </a:r>
            <a:r>
              <a:rPr lang="en-US" sz="3600" dirty="0"/>
              <a:t> </a:t>
            </a:r>
            <a:r>
              <a:rPr lang="en-US" sz="3600" dirty="0" err="1"/>
              <a:t>полугодишту</a:t>
            </a:r>
            <a:r>
              <a:rPr lang="en-US" sz="3600" dirty="0"/>
              <a:t> </a:t>
            </a:r>
            <a:r>
              <a:rPr lang="en-US" sz="3600" dirty="0" err="1"/>
              <a:t>закључена</a:t>
            </a:r>
            <a:r>
              <a:rPr lang="en-US" sz="3600" dirty="0"/>
              <a:t> </a:t>
            </a:r>
            <a:r>
              <a:rPr lang="en-US" sz="3600" dirty="0" err="1"/>
              <a:t>оцена</a:t>
            </a:r>
            <a:r>
              <a:rPr lang="en-US" sz="3600" dirty="0"/>
              <a:t> </a:t>
            </a:r>
            <a:r>
              <a:rPr lang="en-US" sz="3600" dirty="0" err="1"/>
              <a:t>из</a:t>
            </a:r>
            <a:r>
              <a:rPr lang="en-US" sz="3600" dirty="0"/>
              <a:t> </a:t>
            </a:r>
            <a:r>
              <a:rPr lang="en-US" sz="3600" dirty="0" err="1"/>
              <a:t>обавезног</a:t>
            </a:r>
            <a:r>
              <a:rPr lang="en-US" sz="3600" dirty="0"/>
              <a:t> </a:t>
            </a:r>
            <a:r>
              <a:rPr lang="en-US" sz="3600" dirty="0" err="1"/>
              <a:t>предмета</a:t>
            </a:r>
            <a:r>
              <a:rPr lang="en-US" sz="3600" dirty="0"/>
              <a:t>, </a:t>
            </a:r>
            <a:r>
              <a:rPr lang="en-US" sz="3600" dirty="0" err="1"/>
              <a:t>изборног</a:t>
            </a:r>
            <a:r>
              <a:rPr lang="en-US" sz="3600" dirty="0"/>
              <a:t> </a:t>
            </a:r>
            <a:r>
              <a:rPr lang="en-US" sz="3600" dirty="0" err="1"/>
              <a:t>програма</a:t>
            </a:r>
            <a:r>
              <a:rPr lang="en-US" sz="3600" dirty="0"/>
              <a:t> и </a:t>
            </a:r>
            <a:r>
              <a:rPr lang="en-US" sz="3600" dirty="0" err="1"/>
              <a:t>активности</a:t>
            </a:r>
            <a:r>
              <a:rPr lang="en-US" sz="3600" dirty="0"/>
              <a:t>, а </a:t>
            </a:r>
            <a:r>
              <a:rPr lang="en-US" sz="3600" dirty="0" err="1"/>
              <a:t>који</a:t>
            </a:r>
            <a:r>
              <a:rPr lang="en-US" sz="3600" dirty="0"/>
              <a:t> у </a:t>
            </a:r>
            <a:r>
              <a:rPr lang="en-US" sz="3600" dirty="0" err="1"/>
              <a:t>другом</a:t>
            </a:r>
            <a:r>
              <a:rPr lang="en-US" sz="3600" dirty="0"/>
              <a:t> </a:t>
            </a:r>
            <a:r>
              <a:rPr lang="en-US" sz="3600" dirty="0" err="1"/>
              <a:t>полугодишту</a:t>
            </a:r>
            <a:r>
              <a:rPr lang="en-US" sz="3600" dirty="0"/>
              <a:t> </a:t>
            </a:r>
            <a:r>
              <a:rPr lang="en-US" sz="3600" dirty="0" err="1"/>
              <a:t>није</a:t>
            </a:r>
            <a:r>
              <a:rPr lang="en-US" sz="3600" dirty="0"/>
              <a:t> </a:t>
            </a:r>
            <a:r>
              <a:rPr lang="en-US" sz="3600" dirty="0" err="1"/>
              <a:t>оцењен</a:t>
            </a:r>
            <a:r>
              <a:rPr lang="en-US" sz="3600" dirty="0"/>
              <a:t> </a:t>
            </a:r>
            <a:r>
              <a:rPr lang="en-US" sz="3600" dirty="0" err="1"/>
              <a:t>пре</a:t>
            </a:r>
            <a:r>
              <a:rPr lang="en-US" sz="3600" dirty="0"/>
              <a:t> </a:t>
            </a:r>
            <a:r>
              <a:rPr lang="en-US" sz="3600" dirty="0" err="1"/>
              <a:t>упућивања</a:t>
            </a:r>
            <a:r>
              <a:rPr lang="en-US" sz="3600" dirty="0"/>
              <a:t> </a:t>
            </a:r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разредни</a:t>
            </a:r>
            <a:r>
              <a:rPr lang="en-US" sz="3600" dirty="0"/>
              <a:t> </a:t>
            </a:r>
            <a:r>
              <a:rPr lang="en-US" sz="3600" dirty="0" err="1"/>
              <a:t>испит</a:t>
            </a:r>
            <a:r>
              <a:rPr lang="en-US" sz="3600" dirty="0"/>
              <a:t> </a:t>
            </a:r>
            <a:r>
              <a:rPr lang="en-US" sz="3600" dirty="0" err="1"/>
              <a:t>школа</a:t>
            </a:r>
            <a:r>
              <a:rPr lang="en-US" sz="3600" dirty="0"/>
              <a:t> </a:t>
            </a:r>
            <a:r>
              <a:rPr lang="en-US" sz="3600" dirty="0" err="1"/>
              <a:t>може</a:t>
            </a:r>
            <a:r>
              <a:rPr lang="en-US" sz="3600" dirty="0"/>
              <a:t>, </a:t>
            </a:r>
            <a:r>
              <a:rPr lang="en-US" sz="3600" dirty="0" err="1"/>
              <a:t>имајући</a:t>
            </a:r>
            <a:r>
              <a:rPr lang="en-US" sz="3600" dirty="0"/>
              <a:t> у </a:t>
            </a:r>
            <a:r>
              <a:rPr lang="en-US" sz="3600" dirty="0" err="1"/>
              <a:t>виду</a:t>
            </a:r>
            <a:r>
              <a:rPr lang="en-US" sz="3600" dirty="0"/>
              <a:t> </a:t>
            </a:r>
            <a:r>
              <a:rPr lang="en-US" sz="3600" dirty="0" err="1"/>
              <a:t>најбољи</a:t>
            </a:r>
            <a:r>
              <a:rPr lang="en-US" sz="3600" dirty="0"/>
              <a:t> </a:t>
            </a:r>
            <a:r>
              <a:rPr lang="en-US" sz="3600" dirty="0" err="1"/>
              <a:t>интерес</a:t>
            </a:r>
            <a:r>
              <a:rPr lang="en-US" sz="3600" dirty="0"/>
              <a:t> </a:t>
            </a:r>
            <a:r>
              <a:rPr lang="en-US" sz="3600" dirty="0" err="1"/>
              <a:t>ученика</a:t>
            </a:r>
            <a:r>
              <a:rPr lang="en-US" sz="3600" dirty="0"/>
              <a:t>, </a:t>
            </a:r>
            <a:r>
              <a:rPr lang="en-US" sz="3600" dirty="0" err="1"/>
              <a:t>да</a:t>
            </a:r>
            <a:r>
              <a:rPr lang="en-US" sz="3600" dirty="0"/>
              <a:t> </a:t>
            </a:r>
            <a:r>
              <a:rPr lang="en-US" sz="3600" dirty="0" err="1"/>
              <a:t>омогући</a:t>
            </a:r>
            <a:r>
              <a:rPr lang="en-US" sz="3600" dirty="0"/>
              <a:t> </a:t>
            </a:r>
            <a:r>
              <a:rPr lang="en-US" sz="3600" dirty="0" err="1"/>
              <a:t>оцењивање</a:t>
            </a:r>
            <a:r>
              <a:rPr lang="en-US" sz="3600" dirty="0"/>
              <a:t> у </a:t>
            </a:r>
            <a:r>
              <a:rPr lang="en-US" sz="3600" dirty="0" err="1"/>
              <a:t>складу</a:t>
            </a:r>
            <a:r>
              <a:rPr lang="en-US" sz="3600" dirty="0"/>
              <a:t> </a:t>
            </a:r>
            <a:r>
              <a:rPr lang="en-US" sz="3600" dirty="0" err="1"/>
              <a:t>са</a:t>
            </a:r>
            <a:r>
              <a:rPr lang="en-US" sz="3600" dirty="0"/>
              <a:t> </a:t>
            </a:r>
            <a:r>
              <a:rPr lang="en-US" sz="3600" dirty="0" err="1"/>
              <a:t>посебним</a:t>
            </a:r>
            <a:r>
              <a:rPr lang="en-US" sz="3600" dirty="0"/>
              <a:t> </a:t>
            </a:r>
            <a:r>
              <a:rPr lang="en-US" sz="3600" dirty="0" err="1"/>
              <a:t>законом</a:t>
            </a:r>
            <a:r>
              <a:rPr lang="en-US" sz="3600" dirty="0" smtClean="0"/>
              <a:t>.</a:t>
            </a:r>
            <a:endParaRPr lang="sr-Cyrl-RS" sz="3600" dirty="0" smtClean="0"/>
          </a:p>
          <a:p>
            <a:endParaRPr lang="sr-Cyrl-RS" sz="3600" dirty="0"/>
          </a:p>
          <a:p>
            <a:endParaRPr lang="sr-Cyrl-RS" sz="3600" dirty="0" smtClean="0"/>
          </a:p>
          <a:p>
            <a:endParaRPr lang="sr-Cyrl-RS" sz="3600" dirty="0"/>
          </a:p>
          <a:p>
            <a:r>
              <a:rPr lang="en-US" sz="3600" b="1" dirty="0" err="1"/>
              <a:t>Обавештавање</a:t>
            </a:r>
            <a:r>
              <a:rPr lang="en-US" sz="3600" b="1" dirty="0"/>
              <a:t> о </a:t>
            </a:r>
            <a:r>
              <a:rPr lang="en-US" sz="3600" b="1" dirty="0" err="1"/>
              <a:t>оцењивању</a:t>
            </a:r>
            <a:endParaRPr lang="en-US" sz="3600" dirty="0"/>
          </a:p>
          <a:p>
            <a:r>
              <a:rPr lang="en-US" sz="3600" dirty="0" err="1"/>
              <a:t>Члан</a:t>
            </a:r>
            <a:r>
              <a:rPr lang="en-US" sz="3600" dirty="0"/>
              <a:t> 20.</a:t>
            </a:r>
          </a:p>
          <a:p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почетку</a:t>
            </a:r>
            <a:r>
              <a:rPr lang="en-US" sz="3600" dirty="0"/>
              <a:t> </a:t>
            </a:r>
            <a:r>
              <a:rPr lang="en-US" sz="3600" dirty="0" err="1"/>
              <a:t>школске</a:t>
            </a:r>
            <a:r>
              <a:rPr lang="en-US" sz="3600" dirty="0"/>
              <a:t> </a:t>
            </a:r>
            <a:r>
              <a:rPr lang="en-US" sz="3600" dirty="0" err="1"/>
              <a:t>године</a:t>
            </a:r>
            <a:r>
              <a:rPr lang="en-US" sz="3600" dirty="0"/>
              <a:t> </a:t>
            </a:r>
            <a:r>
              <a:rPr lang="en-US" sz="3600" dirty="0" err="1"/>
              <a:t>ученици</a:t>
            </a:r>
            <a:r>
              <a:rPr lang="en-US" sz="3600" dirty="0"/>
              <a:t> и </a:t>
            </a:r>
            <a:r>
              <a:rPr lang="en-US" sz="3600" dirty="0" err="1"/>
              <a:t>родитељи</a:t>
            </a:r>
            <a:r>
              <a:rPr lang="en-US" sz="3600" dirty="0"/>
              <a:t> </a:t>
            </a:r>
            <a:r>
              <a:rPr lang="en-US" sz="3600" dirty="0" err="1"/>
              <a:t>обавештавају</a:t>
            </a:r>
            <a:r>
              <a:rPr lang="en-US" sz="3600" dirty="0"/>
              <a:t> </a:t>
            </a:r>
            <a:r>
              <a:rPr lang="en-US" sz="3600" dirty="0" err="1"/>
              <a:t>се</a:t>
            </a:r>
            <a:r>
              <a:rPr lang="en-US" sz="3600" dirty="0"/>
              <a:t> о </a:t>
            </a:r>
            <a:r>
              <a:rPr lang="en-US" sz="3600" dirty="0" err="1"/>
              <a:t>критеријумима</a:t>
            </a:r>
            <a:r>
              <a:rPr lang="en-US" sz="3600" dirty="0"/>
              <a:t>, </a:t>
            </a:r>
            <a:r>
              <a:rPr lang="en-US" sz="3600" dirty="0" err="1"/>
              <a:t>начину</a:t>
            </a:r>
            <a:r>
              <a:rPr lang="en-US" sz="3600" dirty="0"/>
              <a:t>, </a:t>
            </a:r>
            <a:r>
              <a:rPr lang="en-US" sz="3600" dirty="0" err="1"/>
              <a:t>поступку</a:t>
            </a:r>
            <a:r>
              <a:rPr lang="en-US" sz="3600" dirty="0"/>
              <a:t>, </a:t>
            </a:r>
            <a:r>
              <a:rPr lang="en-US" sz="3600" dirty="0" err="1"/>
              <a:t>динамици</a:t>
            </a:r>
            <a:r>
              <a:rPr lang="en-US" sz="3600" dirty="0"/>
              <a:t> и </a:t>
            </a:r>
            <a:r>
              <a:rPr lang="en-US" sz="3600" dirty="0" err="1"/>
              <a:t>распореду</a:t>
            </a:r>
            <a:r>
              <a:rPr lang="en-US" sz="3600" dirty="0"/>
              <a:t> </a:t>
            </a:r>
            <a:r>
              <a:rPr lang="en-US" sz="3600" dirty="0" err="1"/>
              <a:t>оцењивања</a:t>
            </a:r>
            <a:r>
              <a:rPr lang="en-US" sz="3600" dirty="0"/>
              <a:t> </a:t>
            </a:r>
            <a:r>
              <a:rPr lang="en-US" sz="3600" dirty="0" err="1"/>
              <a:t>из</a:t>
            </a:r>
            <a:r>
              <a:rPr lang="en-US" sz="3600" dirty="0"/>
              <a:t> </a:t>
            </a:r>
            <a:r>
              <a:rPr lang="en-US" sz="3600" dirty="0" err="1"/>
              <a:t>свих</a:t>
            </a:r>
            <a:r>
              <a:rPr lang="en-US" sz="3600" dirty="0"/>
              <a:t> </a:t>
            </a:r>
            <a:r>
              <a:rPr lang="en-US" sz="3600" dirty="0" err="1"/>
              <a:t>обавезних</a:t>
            </a:r>
            <a:r>
              <a:rPr lang="en-US" sz="3600" dirty="0"/>
              <a:t> </a:t>
            </a:r>
            <a:r>
              <a:rPr lang="en-US" sz="3600" dirty="0" err="1"/>
              <a:t>предмета</a:t>
            </a:r>
            <a:r>
              <a:rPr lang="en-US" sz="3600" dirty="0"/>
              <a:t>, </a:t>
            </a:r>
            <a:r>
              <a:rPr lang="en-US" sz="3600" dirty="0" err="1"/>
              <a:t>изборних</a:t>
            </a:r>
            <a:r>
              <a:rPr lang="en-US" sz="3600" dirty="0"/>
              <a:t> </a:t>
            </a:r>
            <a:r>
              <a:rPr lang="en-US" sz="3600" dirty="0" err="1"/>
              <a:t>програма</a:t>
            </a:r>
            <a:r>
              <a:rPr lang="en-US" sz="3600" dirty="0"/>
              <a:t>, </a:t>
            </a:r>
            <a:r>
              <a:rPr lang="en-US" sz="3600" dirty="0" err="1"/>
              <a:t>активности</a:t>
            </a:r>
            <a:r>
              <a:rPr lang="en-US" sz="3600" dirty="0"/>
              <a:t> и </a:t>
            </a:r>
            <a:r>
              <a:rPr lang="en-US" sz="3600" dirty="0" err="1"/>
              <a:t>владања</a:t>
            </a:r>
            <a:r>
              <a:rPr lang="en-US" sz="3600" dirty="0"/>
              <a:t>.</a:t>
            </a:r>
          </a:p>
          <a:p>
            <a:r>
              <a:rPr lang="en-US" sz="3600" b="1" i="1" u="sng" dirty="0" err="1"/>
              <a:t>Одељењски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старешина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је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обавезан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да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благовремено</a:t>
            </a:r>
            <a:r>
              <a:rPr lang="en-US" sz="3600" b="1" i="1" u="sng" dirty="0"/>
              <a:t>, а </a:t>
            </a:r>
            <a:r>
              <a:rPr lang="en-US" sz="3600" b="1" i="1" u="sng" dirty="0" err="1"/>
              <a:t>најмање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четири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пута</a:t>
            </a:r>
            <a:r>
              <a:rPr lang="en-US" sz="3600" b="1" i="1" u="sng" dirty="0"/>
              <a:t> у </a:t>
            </a:r>
            <a:r>
              <a:rPr lang="en-US" sz="3600" b="1" i="1" u="sng" dirty="0" err="1"/>
              <a:t>току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школске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године</a:t>
            </a:r>
            <a:r>
              <a:rPr lang="en-US" sz="3600" b="1" i="1" u="sng" dirty="0"/>
              <a:t>, </a:t>
            </a:r>
            <a:r>
              <a:rPr lang="en-US" sz="3600" b="1" i="1" u="sng" dirty="0" err="1"/>
              <a:t>на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примерен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начин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обавештава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родитеље</a:t>
            </a:r>
            <a:r>
              <a:rPr lang="en-US" sz="3600" b="1" i="1" u="sng" dirty="0"/>
              <a:t> о </a:t>
            </a:r>
            <a:r>
              <a:rPr lang="en-US" sz="3600" b="1" i="1" u="sng" dirty="0" err="1"/>
              <a:t>постигнућима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ученика</a:t>
            </a:r>
            <a:r>
              <a:rPr lang="en-US" sz="3600" b="1" i="1" u="sng" dirty="0"/>
              <a:t>, </a:t>
            </a:r>
            <a:r>
              <a:rPr lang="en-US" sz="3600" b="1" i="1" u="sng" dirty="0" err="1"/>
              <a:t>напредовању</a:t>
            </a:r>
            <a:r>
              <a:rPr lang="en-US" sz="3600" b="1" i="1" u="sng" dirty="0"/>
              <a:t>, </a:t>
            </a:r>
            <a:r>
              <a:rPr lang="en-US" sz="3600" b="1" i="1" u="sng" dirty="0" err="1"/>
              <a:t>мотивацији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за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учење</a:t>
            </a:r>
            <a:r>
              <a:rPr lang="en-US" sz="3600" b="1" i="1" u="sng" dirty="0"/>
              <a:t> и </a:t>
            </a:r>
            <a:r>
              <a:rPr lang="en-US" sz="3600" b="1" i="1" u="sng" dirty="0" err="1"/>
              <a:t>напредовање</a:t>
            </a:r>
            <a:r>
              <a:rPr lang="en-US" sz="3600" b="1" i="1" u="sng" dirty="0"/>
              <a:t>, </a:t>
            </a:r>
            <a:r>
              <a:rPr lang="en-US" sz="3600" b="1" i="1" u="sng" dirty="0" err="1"/>
              <a:t>владању</a:t>
            </a:r>
            <a:r>
              <a:rPr lang="en-US" sz="3600" b="1" i="1" u="sng" dirty="0"/>
              <a:t> и </a:t>
            </a:r>
            <a:r>
              <a:rPr lang="en-US" sz="3600" b="1" i="1" u="sng" dirty="0" err="1"/>
              <a:t>другим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питањима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од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значаја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за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образовање</a:t>
            </a:r>
            <a:r>
              <a:rPr lang="en-US" sz="3600" b="1" i="1" u="sng" dirty="0"/>
              <a:t> и </a:t>
            </a:r>
            <a:r>
              <a:rPr lang="en-US" sz="3600" b="1" i="1" u="sng" dirty="0" err="1"/>
              <a:t>васпитање</a:t>
            </a:r>
            <a:r>
              <a:rPr lang="en-US" sz="3600" b="1" i="1" u="sng" dirty="0"/>
              <a:t>.</a:t>
            </a:r>
          </a:p>
          <a:p>
            <a:r>
              <a:rPr lang="en-US" sz="3600" dirty="0" err="1"/>
              <a:t>Обавезан</a:t>
            </a:r>
            <a:r>
              <a:rPr lang="en-US" sz="3600" dirty="0"/>
              <a:t> </a:t>
            </a:r>
            <a:r>
              <a:rPr lang="en-US" sz="3600" dirty="0" err="1"/>
              <a:t>део</a:t>
            </a:r>
            <a:r>
              <a:rPr lang="en-US" sz="3600" dirty="0"/>
              <a:t> </a:t>
            </a:r>
            <a:r>
              <a:rPr lang="en-US" sz="3600" dirty="0" err="1"/>
              <a:t>обавештења</a:t>
            </a:r>
            <a:r>
              <a:rPr lang="en-US" sz="3600" dirty="0"/>
              <a:t> </a:t>
            </a:r>
            <a:r>
              <a:rPr lang="en-US" sz="3600" dirty="0" err="1"/>
              <a:t>родитељу</a:t>
            </a:r>
            <a:r>
              <a:rPr lang="en-US" sz="3600" dirty="0"/>
              <a:t>, у </a:t>
            </a:r>
            <a:r>
              <a:rPr lang="en-US" sz="3600" dirty="0" err="1"/>
              <a:t>делу</a:t>
            </a:r>
            <a:r>
              <a:rPr lang="en-US" sz="3600" dirty="0"/>
              <a:t> </a:t>
            </a:r>
            <a:r>
              <a:rPr lang="en-US" sz="3600" dirty="0" err="1"/>
              <a:t>владања</a:t>
            </a:r>
            <a:r>
              <a:rPr lang="en-US" sz="3600" dirty="0"/>
              <a:t>, </a:t>
            </a:r>
            <a:r>
              <a:rPr lang="en-US" sz="3600" dirty="0" err="1"/>
              <a:t>је</a:t>
            </a:r>
            <a:r>
              <a:rPr lang="en-US" sz="3600" dirty="0"/>
              <a:t> </a:t>
            </a:r>
            <a:r>
              <a:rPr lang="en-US" sz="3600" dirty="0" err="1"/>
              <a:t>обавештење</a:t>
            </a:r>
            <a:r>
              <a:rPr lang="en-US" sz="3600" dirty="0"/>
              <a:t> о </a:t>
            </a:r>
            <a:r>
              <a:rPr lang="en-US" sz="3600" dirty="0" err="1"/>
              <a:t>редовности</a:t>
            </a:r>
            <a:r>
              <a:rPr lang="en-US" sz="3600" dirty="0"/>
              <a:t> </a:t>
            </a:r>
            <a:r>
              <a:rPr lang="en-US" sz="3600" dirty="0" err="1"/>
              <a:t>похађања</a:t>
            </a:r>
            <a:r>
              <a:rPr lang="en-US" sz="3600" dirty="0"/>
              <a:t> </a:t>
            </a:r>
            <a:r>
              <a:rPr lang="en-US" sz="3600" dirty="0" err="1"/>
              <a:t>наставе</a:t>
            </a:r>
            <a:r>
              <a:rPr lang="en-US" sz="3600" dirty="0"/>
              <a:t>, </a:t>
            </a:r>
            <a:r>
              <a:rPr lang="en-US" sz="3600" dirty="0" err="1"/>
              <a:t>као</a:t>
            </a:r>
            <a:r>
              <a:rPr lang="en-US" sz="3600" dirty="0"/>
              <a:t> и </a:t>
            </a:r>
            <a:r>
              <a:rPr lang="en-US" sz="3600" dirty="0" err="1"/>
              <a:t>изречене</a:t>
            </a:r>
            <a:r>
              <a:rPr lang="en-US" sz="3600" dirty="0"/>
              <a:t> </a:t>
            </a:r>
            <a:r>
              <a:rPr lang="en-US" sz="3600" dirty="0" err="1"/>
              <a:t>васпитне</a:t>
            </a:r>
            <a:r>
              <a:rPr lang="en-US" sz="3600" dirty="0"/>
              <a:t> и </a:t>
            </a:r>
            <a:r>
              <a:rPr lang="en-US" sz="3600" dirty="0" err="1"/>
              <a:t>васпитно-дисциплинске</a:t>
            </a:r>
            <a:r>
              <a:rPr lang="en-US" sz="3600" dirty="0"/>
              <a:t> </a:t>
            </a:r>
            <a:r>
              <a:rPr lang="en-US" sz="3600" dirty="0" err="1"/>
              <a:t>мере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Родитељ</a:t>
            </a:r>
            <a:r>
              <a:rPr lang="en-US" sz="3600" dirty="0"/>
              <a:t> </a:t>
            </a:r>
            <a:r>
              <a:rPr lang="en-US" sz="3600" dirty="0" err="1"/>
              <a:t>може</a:t>
            </a:r>
            <a:r>
              <a:rPr lang="en-US" sz="3600" dirty="0"/>
              <a:t> </a:t>
            </a:r>
            <a:r>
              <a:rPr lang="en-US" sz="3600" dirty="0" err="1"/>
              <a:t>од</a:t>
            </a:r>
            <a:r>
              <a:rPr lang="en-US" sz="3600" dirty="0"/>
              <a:t> </a:t>
            </a:r>
            <a:r>
              <a:rPr lang="en-US" sz="3600" dirty="0" err="1"/>
              <a:t>школе</a:t>
            </a:r>
            <a:r>
              <a:rPr lang="en-US" sz="3600" dirty="0"/>
              <a:t> </a:t>
            </a:r>
            <a:r>
              <a:rPr lang="en-US" sz="3600" dirty="0" err="1"/>
              <a:t>да</a:t>
            </a:r>
            <a:r>
              <a:rPr lang="en-US" sz="3600" dirty="0"/>
              <a:t> </a:t>
            </a:r>
            <a:r>
              <a:rPr lang="en-US" sz="3600" dirty="0" err="1"/>
              <a:t>тражи</a:t>
            </a:r>
            <a:r>
              <a:rPr lang="en-US" sz="3600" dirty="0"/>
              <a:t> </a:t>
            </a:r>
            <a:r>
              <a:rPr lang="en-US" sz="3600" dirty="0" err="1"/>
              <a:t>стручну</a:t>
            </a:r>
            <a:r>
              <a:rPr lang="en-US" sz="3600" dirty="0"/>
              <a:t> </a:t>
            </a:r>
            <a:r>
              <a:rPr lang="en-US" sz="3600" dirty="0" err="1"/>
              <a:t>помоћ</a:t>
            </a:r>
            <a:r>
              <a:rPr lang="en-US" sz="3600" dirty="0"/>
              <a:t> у </a:t>
            </a:r>
            <a:r>
              <a:rPr lang="en-US" sz="3600" dirty="0" err="1"/>
              <a:t>решавању</a:t>
            </a:r>
            <a:r>
              <a:rPr lang="en-US" sz="3600" dirty="0"/>
              <a:t> </a:t>
            </a:r>
            <a:r>
              <a:rPr lang="en-US" sz="3600" dirty="0" err="1"/>
              <a:t>образовних-васпитних</a:t>
            </a:r>
            <a:r>
              <a:rPr lang="en-US" sz="3600" dirty="0"/>
              <a:t> </a:t>
            </a:r>
            <a:r>
              <a:rPr lang="en-US" sz="3600" dirty="0" err="1"/>
              <a:t>проблема</a:t>
            </a:r>
            <a:r>
              <a:rPr lang="en-US" sz="3600" dirty="0"/>
              <a:t> </a:t>
            </a:r>
            <a:r>
              <a:rPr lang="en-US" sz="3600" dirty="0" err="1"/>
              <a:t>детета</a:t>
            </a:r>
            <a:r>
              <a:rPr lang="en-US" sz="3600" dirty="0"/>
              <a:t>, </a:t>
            </a:r>
            <a:r>
              <a:rPr lang="en-US" sz="3600" dirty="0" err="1"/>
              <a:t>ако</a:t>
            </a:r>
            <a:r>
              <a:rPr lang="en-US" sz="3600" dirty="0"/>
              <a:t> </a:t>
            </a:r>
            <a:r>
              <a:rPr lang="en-US" sz="3600" dirty="0" err="1"/>
              <a:t>их</a:t>
            </a:r>
            <a:r>
              <a:rPr lang="en-US" sz="3600" dirty="0"/>
              <a:t> </a:t>
            </a:r>
            <a:r>
              <a:rPr lang="en-US" sz="3600" dirty="0" err="1"/>
              <a:t>уочи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Ако</a:t>
            </a:r>
            <a:r>
              <a:rPr lang="en-US" sz="3600" dirty="0"/>
              <a:t> </a:t>
            </a:r>
            <a:r>
              <a:rPr lang="en-US" sz="3600" dirty="0" err="1"/>
              <a:t>родитељ</a:t>
            </a:r>
            <a:r>
              <a:rPr lang="en-US" sz="3600" dirty="0"/>
              <a:t> </a:t>
            </a:r>
            <a:r>
              <a:rPr lang="en-US" sz="3600" dirty="0" err="1"/>
              <a:t>не</a:t>
            </a:r>
            <a:r>
              <a:rPr lang="en-US" sz="3600" dirty="0"/>
              <a:t> </a:t>
            </a:r>
            <a:r>
              <a:rPr lang="en-US" sz="3600" dirty="0" err="1"/>
              <a:t>долази</a:t>
            </a:r>
            <a:r>
              <a:rPr lang="en-US" sz="3600" dirty="0"/>
              <a:t> </a:t>
            </a:r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родитељске</a:t>
            </a:r>
            <a:r>
              <a:rPr lang="en-US" sz="3600" dirty="0"/>
              <a:t> и </a:t>
            </a:r>
            <a:r>
              <a:rPr lang="en-US" sz="3600" dirty="0" err="1"/>
              <a:t>индивидуалне</a:t>
            </a:r>
            <a:r>
              <a:rPr lang="en-US" sz="3600" dirty="0"/>
              <a:t> </a:t>
            </a:r>
            <a:r>
              <a:rPr lang="en-US" sz="3600" dirty="0" err="1"/>
              <a:t>састанке</a:t>
            </a:r>
            <a:r>
              <a:rPr lang="en-US" sz="3600" dirty="0"/>
              <a:t>, </a:t>
            </a:r>
            <a:r>
              <a:rPr lang="en-US" sz="3600" dirty="0" err="1"/>
              <a:t>одељењски</a:t>
            </a:r>
            <a:r>
              <a:rPr lang="en-US" sz="3600" dirty="0"/>
              <a:t> </a:t>
            </a:r>
            <a:r>
              <a:rPr lang="en-US" sz="3600" dirty="0" err="1"/>
              <a:t>старешина</a:t>
            </a:r>
            <a:r>
              <a:rPr lang="en-US" sz="3600" dirty="0"/>
              <a:t> </a:t>
            </a:r>
            <a:r>
              <a:rPr lang="en-US" sz="3600" dirty="0" err="1"/>
              <a:t>је</a:t>
            </a:r>
            <a:r>
              <a:rPr lang="en-US" sz="3600" dirty="0"/>
              <a:t> </a:t>
            </a:r>
            <a:r>
              <a:rPr lang="en-US" sz="3600" dirty="0" err="1"/>
              <a:t>дужан</a:t>
            </a:r>
            <a:r>
              <a:rPr lang="en-US" sz="3600" dirty="0"/>
              <a:t> </a:t>
            </a:r>
            <a:r>
              <a:rPr lang="en-US" sz="3600" dirty="0" err="1"/>
              <a:t>да</a:t>
            </a:r>
            <a:r>
              <a:rPr lang="en-US" sz="3600" dirty="0"/>
              <a:t> </a:t>
            </a:r>
            <a:r>
              <a:rPr lang="en-US" sz="3600" dirty="0" err="1"/>
              <a:t>га</a:t>
            </a:r>
            <a:r>
              <a:rPr lang="en-US" sz="3600" dirty="0"/>
              <a:t> </a:t>
            </a:r>
            <a:r>
              <a:rPr lang="en-US" sz="3600" dirty="0" err="1"/>
              <a:t>благовремено</a:t>
            </a:r>
            <a:r>
              <a:rPr lang="en-US" sz="3600" dirty="0"/>
              <a:t>, </a:t>
            </a:r>
            <a:r>
              <a:rPr lang="en-US" sz="3600" dirty="0" err="1"/>
              <a:t>званично</a:t>
            </a:r>
            <a:r>
              <a:rPr lang="en-US" sz="3600" dirty="0"/>
              <a:t>, у </a:t>
            </a:r>
            <a:r>
              <a:rPr lang="en-US" sz="3600" dirty="0" err="1"/>
              <a:t>писменој</a:t>
            </a:r>
            <a:r>
              <a:rPr lang="en-US" sz="3600" dirty="0"/>
              <a:t> </a:t>
            </a:r>
            <a:r>
              <a:rPr lang="en-US" sz="3600" dirty="0" err="1"/>
              <a:t>форми</a:t>
            </a:r>
            <a:r>
              <a:rPr lang="en-US" sz="3600" dirty="0"/>
              <a:t> </a:t>
            </a:r>
            <a:r>
              <a:rPr lang="en-US" sz="3600" dirty="0" err="1"/>
              <a:t>обавести</a:t>
            </a:r>
            <a:r>
              <a:rPr lang="en-US" sz="3600" dirty="0"/>
              <a:t> о </a:t>
            </a:r>
            <a:r>
              <a:rPr lang="en-US" sz="3600" dirty="0" err="1"/>
              <a:t>успеху</a:t>
            </a:r>
            <a:r>
              <a:rPr lang="en-US" sz="3600" dirty="0"/>
              <a:t> и </a:t>
            </a:r>
            <a:r>
              <a:rPr lang="en-US" sz="3600" dirty="0" err="1"/>
              <a:t>оценама</a:t>
            </a:r>
            <a:r>
              <a:rPr lang="en-US" sz="3600" dirty="0"/>
              <a:t>, </a:t>
            </a:r>
            <a:r>
              <a:rPr lang="en-US" sz="3600" dirty="0" err="1"/>
              <a:t>евентуалним</a:t>
            </a:r>
            <a:r>
              <a:rPr lang="en-US" sz="3600" dirty="0"/>
              <a:t> </a:t>
            </a:r>
            <a:r>
              <a:rPr lang="en-US" sz="3600" dirty="0" err="1"/>
              <a:t>тешкоћама</a:t>
            </a:r>
            <a:r>
              <a:rPr lang="en-US" sz="3600" dirty="0"/>
              <a:t> и </a:t>
            </a:r>
            <a:r>
              <a:rPr lang="en-US" sz="3600" dirty="0" err="1"/>
              <a:t>изостанцима</a:t>
            </a:r>
            <a:r>
              <a:rPr lang="en-US" sz="3600" dirty="0"/>
              <a:t> </a:t>
            </a:r>
            <a:r>
              <a:rPr lang="en-US" sz="3600" dirty="0" err="1"/>
              <a:t>ученика</a:t>
            </a:r>
            <a:r>
              <a:rPr lang="en-US" sz="3600" dirty="0"/>
              <a:t> и </a:t>
            </a:r>
            <a:r>
              <a:rPr lang="en-US" sz="3600" dirty="0" err="1"/>
              <a:t>последицама</a:t>
            </a:r>
            <a:r>
              <a:rPr lang="en-US" sz="3600" dirty="0"/>
              <a:t> </a:t>
            </a:r>
            <a:r>
              <a:rPr lang="en-US" sz="3600" dirty="0" err="1"/>
              <a:t>изостајања</a:t>
            </a:r>
            <a:r>
              <a:rPr lang="en-US" sz="3600" dirty="0"/>
              <a:t> </a:t>
            </a:r>
            <a:r>
              <a:rPr lang="en-US" sz="3600" dirty="0" err="1"/>
              <a:t>ученика</a:t>
            </a:r>
            <a:r>
              <a:rPr lang="en-US" sz="3600" dirty="0"/>
              <a:t> и </a:t>
            </a:r>
            <a:r>
              <a:rPr lang="en-US" sz="3600" dirty="0" err="1"/>
              <a:t>позове</a:t>
            </a:r>
            <a:r>
              <a:rPr lang="en-US" sz="3600" dirty="0"/>
              <a:t> </a:t>
            </a:r>
            <a:r>
              <a:rPr lang="en-US" sz="3600" dirty="0" err="1"/>
              <a:t>га</a:t>
            </a:r>
            <a:r>
              <a:rPr lang="en-US" sz="3600" dirty="0"/>
              <a:t> </a:t>
            </a:r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индивидуални</a:t>
            </a:r>
            <a:r>
              <a:rPr lang="en-US" sz="3600" dirty="0"/>
              <a:t> </a:t>
            </a:r>
            <a:r>
              <a:rPr lang="en-US" sz="3600" dirty="0" err="1"/>
              <a:t>разговор</a:t>
            </a:r>
            <a:r>
              <a:rPr lang="en-US" sz="3600" dirty="0"/>
              <a:t>.</a:t>
            </a:r>
          </a:p>
          <a:p>
            <a:r>
              <a:rPr lang="en-US" sz="3600" b="1" i="1" u="sng" dirty="0" err="1"/>
              <a:t>Ако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се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родитељ</a:t>
            </a:r>
            <a:r>
              <a:rPr lang="en-US" sz="3600" b="1" i="1" u="sng" dirty="0"/>
              <a:t> у </a:t>
            </a:r>
            <a:r>
              <a:rPr lang="en-US" sz="3600" b="1" i="1" u="sng" dirty="0" err="1"/>
              <a:t>року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од</a:t>
            </a:r>
            <a:r>
              <a:rPr lang="en-US" sz="3600" b="1" i="1" u="sng" dirty="0"/>
              <a:t> 15 </a:t>
            </a:r>
            <a:r>
              <a:rPr lang="en-US" sz="3600" b="1" i="1" u="sng" dirty="0" err="1"/>
              <a:t>дана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од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дана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добијања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позива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не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одазове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на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позив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из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става</a:t>
            </a:r>
            <a:r>
              <a:rPr lang="en-US" sz="3600" b="1" i="1" u="sng" dirty="0"/>
              <a:t> 5. </a:t>
            </a:r>
            <a:r>
              <a:rPr lang="en-US" sz="3600" b="1" i="1" u="sng" dirty="0" err="1"/>
              <a:t>овог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члана</a:t>
            </a:r>
            <a:r>
              <a:rPr lang="en-US" sz="3600" b="1" i="1" u="sng" dirty="0"/>
              <a:t>, </a:t>
            </a:r>
            <a:r>
              <a:rPr lang="en-US" sz="3600" b="1" i="1" u="sng" dirty="0" err="1"/>
              <a:t>школа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ће</a:t>
            </a:r>
            <a:r>
              <a:rPr lang="en-US" sz="3600" b="1" i="1" u="sng" dirty="0"/>
              <a:t> о </a:t>
            </a:r>
            <a:r>
              <a:rPr lang="en-US" sz="3600" b="1" i="1" u="sng" dirty="0" err="1"/>
              <a:t>томе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обавестити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надлежни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центар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за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социјални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рад</a:t>
            </a:r>
            <a:r>
              <a:rPr lang="en-US" sz="3600" b="1" i="1" u="sng" dirty="0"/>
              <a:t> и </a:t>
            </a:r>
            <a:r>
              <a:rPr lang="en-US" sz="3600" b="1" i="1" u="sng" dirty="0" err="1"/>
              <a:t>затражити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његово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поступање</a:t>
            </a:r>
            <a:r>
              <a:rPr lang="en-US" sz="3600" b="1" i="1" u="sng" dirty="0"/>
              <a:t>.</a:t>
            </a:r>
          </a:p>
          <a:p>
            <a:r>
              <a:rPr lang="en-US" sz="3600" dirty="0" err="1"/>
              <a:t>Школа</a:t>
            </a:r>
            <a:r>
              <a:rPr lang="en-US" sz="3600" dirty="0"/>
              <a:t> у </a:t>
            </a:r>
            <a:r>
              <a:rPr lang="en-US" sz="3600" dirty="0" err="1"/>
              <a:t>последњој</a:t>
            </a:r>
            <a:r>
              <a:rPr lang="en-US" sz="3600" dirty="0"/>
              <a:t> </a:t>
            </a:r>
            <a:r>
              <a:rPr lang="en-US" sz="3600" dirty="0" err="1"/>
              <a:t>недељи</a:t>
            </a:r>
            <a:r>
              <a:rPr lang="en-US" sz="3600" dirty="0"/>
              <a:t> </a:t>
            </a:r>
            <a:r>
              <a:rPr lang="en-US" sz="3600" dirty="0" err="1"/>
              <a:t>првог</a:t>
            </a:r>
            <a:r>
              <a:rPr lang="en-US" sz="3600" dirty="0"/>
              <a:t> </a:t>
            </a:r>
            <a:r>
              <a:rPr lang="en-US" sz="3600" dirty="0" err="1"/>
              <a:t>полугодишта</a:t>
            </a:r>
            <a:r>
              <a:rPr lang="en-US" sz="3600" dirty="0"/>
              <a:t>, </a:t>
            </a:r>
            <a:r>
              <a:rPr lang="en-US" sz="3600" dirty="0" err="1"/>
              <a:t>као</a:t>
            </a:r>
            <a:r>
              <a:rPr lang="en-US" sz="3600" dirty="0"/>
              <a:t> и </a:t>
            </a:r>
            <a:r>
              <a:rPr lang="en-US" sz="3600" dirty="0" err="1"/>
              <a:t>последњој</a:t>
            </a:r>
            <a:r>
              <a:rPr lang="en-US" sz="3600" dirty="0"/>
              <a:t> </a:t>
            </a:r>
            <a:r>
              <a:rPr lang="en-US" sz="3600" dirty="0" err="1"/>
              <a:t>недељи</a:t>
            </a:r>
            <a:r>
              <a:rPr lang="en-US" sz="3600" dirty="0"/>
              <a:t> </a:t>
            </a:r>
            <a:r>
              <a:rPr lang="en-US" sz="3600" dirty="0" err="1"/>
              <a:t>наставне</a:t>
            </a:r>
            <a:r>
              <a:rPr lang="en-US" sz="3600" dirty="0"/>
              <a:t> </a:t>
            </a:r>
            <a:r>
              <a:rPr lang="en-US" sz="3600" dirty="0" err="1"/>
              <a:t>године</a:t>
            </a:r>
            <a:r>
              <a:rPr lang="en-US" sz="3600" dirty="0"/>
              <a:t> </a:t>
            </a:r>
            <a:r>
              <a:rPr lang="en-US" sz="3600" dirty="0" err="1"/>
              <a:t>не</a:t>
            </a:r>
            <a:r>
              <a:rPr lang="en-US" sz="3600" dirty="0"/>
              <a:t> </a:t>
            </a:r>
            <a:r>
              <a:rPr lang="en-US" sz="3600" dirty="0" err="1"/>
              <a:t>организује</a:t>
            </a:r>
            <a:r>
              <a:rPr lang="en-US" sz="3600" dirty="0"/>
              <a:t> </a:t>
            </a:r>
            <a:r>
              <a:rPr lang="en-US" sz="3600" dirty="0" err="1"/>
              <a:t>родитељске</a:t>
            </a:r>
            <a:r>
              <a:rPr lang="en-US" sz="3600" dirty="0"/>
              <a:t> </a:t>
            </a:r>
            <a:r>
              <a:rPr lang="en-US" sz="3600" dirty="0" err="1"/>
              <a:t>сас</a:t>
            </a:r>
            <a:endParaRPr lang="sr-Cyrl-RS" sz="3600" dirty="0" smtClean="0"/>
          </a:p>
          <a:p>
            <a:endParaRPr lang="sr-Cyrl-RS" sz="3600" dirty="0" smtClean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248DB85-709D-4D23-B9AA-B34D062B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49" y="246879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sr-Cyrl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Оцењивање је континуирана педагошка активност која позитивно урврђује однос према учењу и знању и </a:t>
            </a:r>
            <a:r>
              <a:rPr lang="sr-Cyrl-R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подстиче </a:t>
            </a:r>
            <a:br>
              <a:rPr lang="sr-Cyrl-R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sr-Cyrl-R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мотивацују за </a:t>
            </a:r>
            <a:r>
              <a:rPr lang="sr-Cyrl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учење. </a:t>
            </a:r>
            <a:br>
              <a:rPr lang="sr-Cyrl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sr-Cyrl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Принципи оцењивању су: 1) Објективност;  2) Релевантност оцењивања; 3)Коришћење различитих техника и метода; 4)Правичност у оцењивању; 5)Редовност и благовременост; 6) Оцењивање без дискриминације и издвајања по било ком основу; 7)Уважавање индивидуалних разлика, потреба, узраста и претходних постигнућа.</a:t>
            </a:r>
            <a:br>
              <a:rPr lang="sr-Cyrl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sr-Cyrl-R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/>
            </a:r>
            <a:br>
              <a:rPr lang="sr-Cyrl-R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sr-Cyrl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/>
            </a:r>
            <a:br>
              <a:rPr lang="sr-Cyrl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sr-Cyrl-R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/>
            </a:r>
            <a:br>
              <a:rPr lang="sr-Cyrl-R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46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6855" y="1387366"/>
            <a:ext cx="11000095" cy="52727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r-Cyrl-RS" sz="4400" dirty="0" smtClean="0">
              <a:latin typeface="Cambria" pitchFamily="18" charset="0"/>
              <a:ea typeface="Cambria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sz="2400" b="1" i="1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0D30DE92-62FB-4D60-A137-E1C889AF1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109" y="0"/>
            <a:ext cx="10325793" cy="670682"/>
          </a:xfrm>
        </p:spPr>
        <p:txBody>
          <a:bodyPr>
            <a:noAutofit/>
          </a:bodyPr>
          <a:lstStyle/>
          <a:p>
            <a:pPr algn="ctr"/>
            <a:r>
              <a:rPr lang="sr-Cyrl-R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/>
            </a:r>
            <a:br>
              <a:rPr lang="sr-Cyrl-R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1481" y="612843"/>
            <a:ext cx="11031166" cy="1228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/>
              <a:t>Евиденција</a:t>
            </a:r>
            <a:r>
              <a:rPr lang="en-US" sz="3600" b="1" dirty="0"/>
              <a:t> о </a:t>
            </a:r>
            <a:r>
              <a:rPr lang="en-US" sz="3600" b="1" dirty="0" err="1"/>
              <a:t>успеху</a:t>
            </a:r>
            <a:r>
              <a:rPr lang="en-US" sz="3600" b="1" dirty="0"/>
              <a:t> </a:t>
            </a:r>
            <a:r>
              <a:rPr lang="en-US" sz="3600" b="1" dirty="0" err="1"/>
              <a:t>ученика</a:t>
            </a:r>
            <a:endParaRPr lang="en-US" sz="3600" dirty="0"/>
          </a:p>
          <a:p>
            <a:r>
              <a:rPr lang="en-US" sz="3600" dirty="0" err="1"/>
              <a:t>Члан</a:t>
            </a:r>
            <a:r>
              <a:rPr lang="en-US" sz="3600" dirty="0"/>
              <a:t> 21.</a:t>
            </a:r>
          </a:p>
          <a:p>
            <a:r>
              <a:rPr lang="en-US" sz="3600" dirty="0" err="1"/>
              <a:t>Наставник</a:t>
            </a:r>
            <a:r>
              <a:rPr lang="en-US" sz="3600" dirty="0"/>
              <a:t> у </a:t>
            </a:r>
            <a:r>
              <a:rPr lang="en-US" sz="3600" dirty="0" err="1"/>
              <a:t>поступку</a:t>
            </a:r>
            <a:r>
              <a:rPr lang="en-US" sz="3600" dirty="0"/>
              <a:t> </a:t>
            </a:r>
            <a:r>
              <a:rPr lang="en-US" sz="3600" dirty="0" err="1"/>
              <a:t>оцењивања</a:t>
            </a:r>
            <a:r>
              <a:rPr lang="en-US" sz="3600" dirty="0"/>
              <a:t> </a:t>
            </a:r>
            <a:r>
              <a:rPr lang="en-US" sz="3600" dirty="0" err="1"/>
              <a:t>прикупља</a:t>
            </a:r>
            <a:r>
              <a:rPr lang="en-US" sz="3600" dirty="0"/>
              <a:t> и </a:t>
            </a:r>
            <a:r>
              <a:rPr lang="en-US" sz="3600" dirty="0" err="1"/>
              <a:t>бележи</a:t>
            </a:r>
            <a:r>
              <a:rPr lang="en-US" sz="3600" dirty="0"/>
              <a:t> </a:t>
            </a:r>
            <a:r>
              <a:rPr lang="en-US" sz="3600" dirty="0" err="1"/>
              <a:t>податке</a:t>
            </a:r>
            <a:r>
              <a:rPr lang="en-US" sz="3600" dirty="0"/>
              <a:t> о </a:t>
            </a:r>
            <a:r>
              <a:rPr lang="en-US" sz="3600" dirty="0" err="1"/>
              <a:t>постигнућима</a:t>
            </a:r>
            <a:r>
              <a:rPr lang="en-US" sz="3600" dirty="0"/>
              <a:t> </a:t>
            </a:r>
            <a:r>
              <a:rPr lang="en-US" sz="3600" dirty="0" err="1"/>
              <a:t>ученика</a:t>
            </a:r>
            <a:r>
              <a:rPr lang="en-US" sz="3600" dirty="0"/>
              <a:t>, </a:t>
            </a:r>
            <a:r>
              <a:rPr lang="en-US" sz="3600" dirty="0" err="1"/>
              <a:t>процесу</a:t>
            </a:r>
            <a:r>
              <a:rPr lang="en-US" sz="3600" dirty="0"/>
              <a:t> </a:t>
            </a:r>
            <a:r>
              <a:rPr lang="en-US" sz="3600" dirty="0" err="1"/>
              <a:t>учења</a:t>
            </a:r>
            <a:r>
              <a:rPr lang="en-US" sz="3600" dirty="0"/>
              <a:t>, </a:t>
            </a:r>
            <a:r>
              <a:rPr lang="en-US" sz="3600" dirty="0" err="1"/>
              <a:t>напредовању</a:t>
            </a:r>
            <a:r>
              <a:rPr lang="en-US" sz="3600" dirty="0"/>
              <a:t> и </a:t>
            </a:r>
            <a:r>
              <a:rPr lang="en-US" sz="3600" dirty="0" err="1"/>
              <a:t>развоју</a:t>
            </a:r>
            <a:r>
              <a:rPr lang="en-US" sz="3600" dirty="0"/>
              <a:t> </a:t>
            </a:r>
            <a:r>
              <a:rPr lang="en-US" sz="3600" dirty="0" err="1"/>
              <a:t>ученика</a:t>
            </a:r>
            <a:r>
              <a:rPr lang="en-US" sz="3600" dirty="0"/>
              <a:t> </a:t>
            </a:r>
            <a:r>
              <a:rPr lang="en-US" sz="3600" dirty="0" err="1"/>
              <a:t>током</a:t>
            </a:r>
            <a:r>
              <a:rPr lang="en-US" sz="3600" dirty="0"/>
              <a:t> </a:t>
            </a:r>
            <a:r>
              <a:rPr lang="en-US" sz="3600" dirty="0" err="1"/>
              <a:t>године</a:t>
            </a:r>
            <a:r>
              <a:rPr lang="en-US" sz="3600" dirty="0"/>
              <a:t> у </a:t>
            </a:r>
            <a:r>
              <a:rPr lang="en-US" sz="3600" dirty="0" err="1"/>
              <a:t>прописаној</a:t>
            </a:r>
            <a:r>
              <a:rPr lang="en-US" sz="3600" dirty="0"/>
              <a:t> </a:t>
            </a:r>
            <a:r>
              <a:rPr lang="en-US" sz="3600" dirty="0" err="1"/>
              <a:t>евиденцији</a:t>
            </a:r>
            <a:r>
              <a:rPr lang="en-US" sz="3600" dirty="0"/>
              <a:t> и </a:t>
            </a:r>
            <a:r>
              <a:rPr lang="en-US" sz="3600" dirty="0" err="1"/>
              <a:t>педагошкој</a:t>
            </a:r>
            <a:r>
              <a:rPr lang="en-US" sz="3600" dirty="0"/>
              <a:t> </a:t>
            </a:r>
            <a:r>
              <a:rPr lang="en-US" sz="3600" dirty="0" err="1" smtClean="0"/>
              <a:t>документацији</a:t>
            </a:r>
            <a:r>
              <a:rPr lang="sr-Cyrl-RS" sz="3600" dirty="0" smtClean="0"/>
              <a:t>. Под педагошком документацијом у овом смислу је доли,ентација наставника и садржи: личне податке о ученику и његовом индивидуланим својствима која су од значаја за постигнућа, податке о провери постигнућа, ангажовању ученика и напредовању, датим препорукама, понашању ученика и друге податке од значаја за рад са учеником и његово напредовање.</a:t>
            </a:r>
            <a:endParaRPr lang="en-US" sz="3600" dirty="0"/>
          </a:p>
          <a:p>
            <a:r>
              <a:rPr lang="en-US" sz="3600" dirty="0" err="1"/>
              <a:t>Подаци</a:t>
            </a:r>
            <a:r>
              <a:rPr lang="en-US" sz="3600" dirty="0"/>
              <a:t> </a:t>
            </a:r>
            <a:r>
              <a:rPr lang="en-US" sz="3600" dirty="0" err="1"/>
              <a:t>унети</a:t>
            </a:r>
            <a:r>
              <a:rPr lang="en-US" sz="3600" dirty="0"/>
              <a:t> у </a:t>
            </a:r>
            <a:r>
              <a:rPr lang="en-US" sz="3600" dirty="0" err="1"/>
              <a:t>педагошку</a:t>
            </a:r>
            <a:r>
              <a:rPr lang="en-US" sz="3600" dirty="0"/>
              <a:t> </a:t>
            </a:r>
            <a:r>
              <a:rPr lang="en-US" sz="3600" dirty="0" err="1"/>
              <a:t>документацију</a:t>
            </a:r>
            <a:r>
              <a:rPr lang="en-US" sz="3600" dirty="0"/>
              <a:t> </a:t>
            </a:r>
            <a:r>
              <a:rPr lang="en-US" sz="3600" dirty="0" err="1"/>
              <a:t>користе</a:t>
            </a:r>
            <a:r>
              <a:rPr lang="en-US" sz="3600" dirty="0"/>
              <a:t> </a:t>
            </a:r>
            <a:r>
              <a:rPr lang="en-US" sz="3600" dirty="0" err="1"/>
              <a:t>се</a:t>
            </a:r>
            <a:r>
              <a:rPr lang="en-US" sz="3600" dirty="0"/>
              <a:t> </a:t>
            </a:r>
            <a:r>
              <a:rPr lang="en-US" sz="3600" dirty="0" err="1"/>
              <a:t>за</a:t>
            </a:r>
            <a:r>
              <a:rPr lang="en-US" sz="3600" dirty="0"/>
              <a:t> </a:t>
            </a:r>
            <a:r>
              <a:rPr lang="en-US" sz="3600" dirty="0" err="1"/>
              <a:t>потребе</a:t>
            </a:r>
            <a:r>
              <a:rPr lang="en-US" sz="3600" dirty="0"/>
              <a:t> </a:t>
            </a:r>
            <a:r>
              <a:rPr lang="en-US" sz="3600" dirty="0" err="1"/>
              <a:t>информисања</a:t>
            </a:r>
            <a:r>
              <a:rPr lang="en-US" sz="3600" dirty="0"/>
              <a:t> </a:t>
            </a:r>
            <a:r>
              <a:rPr lang="en-US" sz="3600" dirty="0" err="1"/>
              <a:t>родитеља</a:t>
            </a:r>
            <a:r>
              <a:rPr lang="en-US" sz="3600" dirty="0"/>
              <a:t> </a:t>
            </a:r>
            <a:r>
              <a:rPr lang="en-US" sz="3600" dirty="0" err="1"/>
              <a:t>приликом</a:t>
            </a:r>
            <a:r>
              <a:rPr lang="en-US" sz="3600" dirty="0"/>
              <a:t> </a:t>
            </a:r>
            <a:r>
              <a:rPr lang="en-US" sz="3600" dirty="0" err="1"/>
              <a:t>одлучивања</a:t>
            </a:r>
            <a:r>
              <a:rPr lang="en-US" sz="3600" dirty="0"/>
              <a:t> </a:t>
            </a:r>
            <a:r>
              <a:rPr lang="en-US" sz="3600" dirty="0" err="1"/>
              <a:t>по</a:t>
            </a:r>
            <a:r>
              <a:rPr lang="en-US" sz="3600" dirty="0"/>
              <a:t> </a:t>
            </a:r>
            <a:r>
              <a:rPr lang="en-US" sz="3600" dirty="0" err="1"/>
              <a:t>приговору</a:t>
            </a:r>
            <a:r>
              <a:rPr lang="en-US" sz="3600" dirty="0"/>
              <a:t> </a:t>
            </a:r>
            <a:r>
              <a:rPr lang="en-US" sz="3600" dirty="0" err="1"/>
              <a:t>или</a:t>
            </a:r>
            <a:r>
              <a:rPr lang="en-US" sz="3600" dirty="0"/>
              <a:t> </a:t>
            </a:r>
            <a:r>
              <a:rPr lang="en-US" sz="3600" dirty="0" err="1"/>
              <a:t>жалби</a:t>
            </a:r>
            <a:r>
              <a:rPr lang="en-US" sz="3600" dirty="0"/>
              <a:t> </a:t>
            </a:r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оцену</a:t>
            </a:r>
            <a:r>
              <a:rPr lang="en-US" sz="3600" dirty="0"/>
              <a:t>, </a:t>
            </a:r>
            <a:r>
              <a:rPr lang="en-US" sz="3600" dirty="0" err="1"/>
              <a:t>као</a:t>
            </a:r>
            <a:r>
              <a:rPr lang="en-US" sz="3600" dirty="0"/>
              <a:t> и у </a:t>
            </a:r>
            <a:r>
              <a:rPr lang="en-US" sz="3600" dirty="0" err="1"/>
              <a:t>процесу</a:t>
            </a:r>
            <a:r>
              <a:rPr lang="en-US" sz="3600" dirty="0"/>
              <a:t> </a:t>
            </a:r>
            <a:r>
              <a:rPr lang="en-US" sz="3600" dirty="0" err="1"/>
              <a:t>самовредновања</a:t>
            </a:r>
            <a:r>
              <a:rPr lang="en-US" sz="3600" dirty="0"/>
              <a:t> и </a:t>
            </a:r>
            <a:r>
              <a:rPr lang="en-US" sz="3600" dirty="0" err="1"/>
              <a:t>екстерног</a:t>
            </a:r>
            <a:r>
              <a:rPr lang="en-US" sz="3600" dirty="0"/>
              <a:t> </a:t>
            </a:r>
            <a:r>
              <a:rPr lang="en-US" sz="3600" dirty="0" err="1"/>
              <a:t>вредновања</a:t>
            </a:r>
            <a:r>
              <a:rPr lang="en-US" sz="3600" dirty="0"/>
              <a:t> </a:t>
            </a:r>
            <a:r>
              <a:rPr lang="en-US" sz="3600" dirty="0" err="1"/>
              <a:t>квалитета</a:t>
            </a:r>
            <a:r>
              <a:rPr lang="en-US" sz="3600" dirty="0"/>
              <a:t> </a:t>
            </a:r>
            <a:r>
              <a:rPr lang="en-US" sz="3600" dirty="0" err="1"/>
              <a:t>рада</a:t>
            </a:r>
            <a:r>
              <a:rPr lang="en-US" sz="3600" dirty="0"/>
              <a:t> </a:t>
            </a:r>
            <a:r>
              <a:rPr lang="en-US" sz="3600" dirty="0" err="1"/>
              <a:t>установе</a:t>
            </a:r>
            <a:r>
              <a:rPr lang="en-US" sz="3600" dirty="0" smtClean="0"/>
              <a:t>.</a:t>
            </a:r>
            <a:endParaRPr lang="sr-Cyrl-RS" sz="3600" dirty="0" smtClean="0"/>
          </a:p>
          <a:p>
            <a:endParaRPr lang="sr-Cyrl-RS" sz="3600" dirty="0"/>
          </a:p>
          <a:p>
            <a:endParaRPr lang="sr-Cyrl-R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477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8D7A8491-67E8-4777-8232-BE115D1C4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230" y="3243081"/>
            <a:ext cx="10058399" cy="1600200"/>
          </a:xfrm>
        </p:spPr>
        <p:txBody>
          <a:bodyPr>
            <a:noAutofit/>
          </a:bodyPr>
          <a:lstStyle/>
          <a:p>
            <a:pPr algn="ctr"/>
            <a:r>
              <a:rPr lang="sr-Cyrl-RS" sz="8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Хвала на пажњи</a:t>
            </a:r>
            <a:r>
              <a:rPr lang="sr-Cyrl-RS" sz="8800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6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1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0D30DE92-62FB-4D60-A137-E1C889AF1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704" y="0"/>
            <a:ext cx="10442171" cy="736241"/>
          </a:xfrm>
        </p:spPr>
        <p:txBody>
          <a:bodyPr/>
          <a:lstStyle/>
          <a:p>
            <a:pPr algn="ctr"/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Формативно и сумативно оцењивање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8162" y="555909"/>
            <a:ext cx="10916430" cy="4506596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latin typeface="Cambria" pitchFamily="18" charset="0"/>
                <a:ea typeface="Cambria" pitchFamily="18" charset="0"/>
              </a:rPr>
              <a:t>Формативно оцењивање 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јесте редовно праћење и процена напредовања у остваривању прописаних исхода, стандарда постигнућа  и ангажовања у оквиру предмета, као и праћење владања ученика.</a:t>
            </a:r>
          </a:p>
          <a:p>
            <a:pPr algn="just"/>
            <a:r>
              <a:rPr lang="ru-RU" dirty="0" smtClean="0">
                <a:latin typeface="Cambria" pitchFamily="18" charset="0"/>
                <a:ea typeface="Cambria" pitchFamily="18" charset="0"/>
              </a:rPr>
              <a:t>Повратна информација (у усменом или писменом облику) треба да буде разумљива ученику и родитељу. Формативен оцене се евидентирају у педагошкој документацији наставника у електронском или писаном облику и најчешће се односе на:редовно праћење напретка и постигнућа ученика, начин како се учи, степен самосталности у раду, начин остваривања сарадње са другим ученицима.</a:t>
            </a:r>
          </a:p>
          <a:p>
            <a:pPr algn="just"/>
            <a:r>
              <a:rPr lang="ru-RU" dirty="0" smtClean="0">
                <a:latin typeface="Cambria" pitchFamily="18" charset="0"/>
                <a:ea typeface="Cambria" pitchFamily="18" charset="0"/>
              </a:rPr>
              <a:t>Сумативно осцењивање: јесте вредновање постигнућа ученика на крају програмске целине или на крају полугодишта из предмета и владања.</a:t>
            </a:r>
          </a:p>
          <a:p>
            <a:pPr algn="just"/>
            <a:endParaRPr lang="ru-RU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1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369" y="201002"/>
            <a:ext cx="10515600" cy="897005"/>
          </a:xfrm>
          <a:noFill/>
        </p:spPr>
        <p:txBody>
          <a:bodyPr>
            <a:noAutofit/>
          </a:bodyPr>
          <a:lstStyle/>
          <a:p>
            <a:r>
              <a:rPr lang="sr-Cyrl-RS" sz="3600" dirty="0" smtClean="0"/>
              <a:t>                          ОЦЕЊИВАЊЕ УЧЕНИКА</a:t>
            </a:r>
            <a:br>
              <a:rPr lang="sr-Cyrl-RS" sz="3600" dirty="0" smtClean="0"/>
            </a:br>
            <a:r>
              <a:rPr lang="sr-Cyrl-RS" sz="3600" dirty="0" smtClean="0"/>
              <a:t>Оцена представља објективну и поуздану меру напредовања развоја ученика, његовог ангажовања, самосталности у раду и показује квалитет заједничког рада наставника, ученика и школе у целини. </a:t>
            </a:r>
            <a:br>
              <a:rPr lang="sr-Cyrl-RS" sz="3600" dirty="0" smtClean="0"/>
            </a:br>
            <a:r>
              <a:rPr lang="sr-Cyrl-RS" sz="3600" dirty="0" smtClean="0"/>
              <a:t>Оцена је јавна, сопштава се по добијању са образложењем!</a:t>
            </a:r>
            <a:br>
              <a:rPr lang="sr-Cyrl-RS" sz="3600" dirty="0" smtClean="0"/>
            </a:br>
            <a:r>
              <a:rPr lang="sr-Cyrl-RS" sz="3600" dirty="0" smtClean="0"/>
              <a:t>Ученик се оцењује најмање 4 пута у полугодишту, а ако је недељни фонд часова предмета један час – најмање 2 пута у полугодишту. </a:t>
            </a:r>
            <a:br>
              <a:rPr lang="sr-Cyrl-RS" sz="3600" dirty="0" smtClean="0"/>
            </a:br>
            <a:r>
              <a:rPr lang="sr-Cyrl-RS" sz="3600" dirty="0" smtClean="0"/>
              <a:t>Ученику који нема прописан број оцена у току полугодишта, а редовно долази на наставу , предметни наставник организује час допунске наставе (уз обавезно присуство одељењског старешине,психолога или педагога).</a:t>
            </a:r>
            <a:br>
              <a:rPr lang="sr-Cyrl-RS" sz="3600" dirty="0" smtClean="0"/>
            </a:br>
            <a:r>
              <a:rPr lang="sr-Cyrl-RS" sz="3600" dirty="0" smtClean="0"/>
              <a:t>Оцењивање из предмета:музичка култура, ликовна култура, физичко и здравствено васпитање, обавља се полазећи од ученикових способности, степена спретности и умешности и узима се у обзир индивидуално напредовање у односу на сопствена и претходна постигнућа и могућности.</a:t>
            </a:r>
            <a:br>
              <a:rPr lang="sr-Cyrl-RS" sz="3600" dirty="0" smtClean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 smtClean="0"/>
              <a:t>У случају да родитељи више од половине ученика из истог одељења сматрају да да наставник не поштује законске норме и овај правилник, процедура се спроводи на следећи начин: 1)Родитељи ученика који имају примедбе, обраћају се одељењском старешини преко представника СР зведеним дописом; 2) ОС затим обавештавда наставника, надлежно стручно веће и директора; 3) стручно веће врши увид у допис родитеља, прибавља изјашњење наставника и испитује наводе 4)стручно веће даје мишљење које доставља директору; 5)директор са стручним сарадником и секретаром разматра мишљење стручног већа и доноси Одлуку о прихватању, односно одбијању примедаба родитеља; 6)директор доноси одлуку у којој прихвата или одбија примедбе и о којој обавештава родитеља, наставника,ОС и стручно веће. 7)уколико је примедба била основана, директор, стручни сарадник и секретар израђују план појачаног инструктивно-педагошког увида у рад наствника, тако што планирају посету и планирају мере за отклањање неправилности и унапређивање рада наставника , имајући у виду најбољи интерес детета 8)уколико родитељ није задовољан одлуком директора, може се обратити надлежној ШУ у року од 7 радних дана од добијања одлуке.</a:t>
            </a:r>
            <a:br>
              <a:rPr lang="sr-Cyrl-RS" sz="3600" dirty="0" smtClean="0"/>
            </a:br>
            <a:r>
              <a:rPr lang="sr-Cyrl-RS" sz="3600" dirty="0" smtClean="0"/>
              <a:t> </a:t>
            </a:r>
            <a:r>
              <a:rPr lang="sr-Cyrl-RS" sz="3600" dirty="0"/>
              <a:t/>
            </a:r>
            <a:br>
              <a:rPr lang="sr-Cyrl-R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41" y="1317009"/>
            <a:ext cx="7091916" cy="5377218"/>
          </a:xfrm>
          <a:noFill/>
        </p:spPr>
        <p:txBody>
          <a:bodyPr>
            <a:normAutofit/>
          </a:bodyPr>
          <a:lstStyle/>
          <a:p>
            <a:pPr algn="just"/>
            <a:endParaRPr lang="sr-Cyrl-RS" b="1" dirty="0">
              <a:latin typeface="Cambria" pitchFamily="18" charset="0"/>
              <a:ea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29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29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96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5910" y="723331"/>
            <a:ext cx="11013744" cy="5868538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 smtClean="0">
                <a:latin typeface="Cambria" pitchFamily="18" charset="0"/>
                <a:ea typeface="Cambria" pitchFamily="18" charset="0"/>
              </a:rPr>
              <a:t>Школа је у обавези да на почетку школске године на стручним већима утврди и усклади елементе праћења и оцењивања, начине и поступке вредновања за критеријуме: оствареност исхода, самосталност и ангажовање ученика.</a:t>
            </a:r>
          </a:p>
          <a:p>
            <a:pPr algn="just"/>
            <a:r>
              <a:rPr lang="ru-RU" sz="3000" b="1" dirty="0" smtClean="0">
                <a:latin typeface="Cambria" pitchFamily="18" charset="0"/>
                <a:ea typeface="Cambria" pitchFamily="18" charset="0"/>
              </a:rPr>
              <a:t>Критеријуми који су усклађени на стручним већима усвајају се на Педагошком колегијуму, чине саставни део ГПШ и објављују се на званичној интернет страници школе.</a:t>
            </a:r>
          </a:p>
          <a:p>
            <a:pPr marL="0" indent="0" algn="just">
              <a:buNone/>
            </a:pPr>
            <a:r>
              <a:rPr lang="ru-RU" dirty="0">
                <a:latin typeface="Cambria" pitchFamily="18" charset="0"/>
                <a:ea typeface="Cambria" pitchFamily="18" charset="0"/>
              </a:rPr>
              <a:t/>
            </a:r>
            <a:br>
              <a:rPr lang="ru-RU" dirty="0">
                <a:latin typeface="Cambria" pitchFamily="18" charset="0"/>
                <a:ea typeface="Cambria" pitchFamily="18" charset="0"/>
              </a:rPr>
            </a:br>
            <a:endParaRPr lang="ru-RU" dirty="0" smtClean="0">
              <a:latin typeface="Cambria" pitchFamily="18" charset="0"/>
              <a:ea typeface="Cambria" pitchFamily="18" charset="0"/>
            </a:endParaRPr>
          </a:p>
          <a:p>
            <a:pPr lvl="0" algn="just">
              <a:buFontTx/>
              <a:buChar char="-"/>
            </a:pPr>
            <a:endParaRPr lang="sr-Cyrl-RS" b="1" dirty="0">
              <a:latin typeface="Cambria" pitchFamily="18" charset="0"/>
              <a:ea typeface="Cambria" pitchFamily="18" charset="0"/>
            </a:endParaRPr>
          </a:p>
          <a:p>
            <a:pPr lvl="0" algn="just">
              <a:buFontTx/>
              <a:buChar char="-"/>
            </a:pPr>
            <a:endParaRPr lang="ru-RU" b="1" dirty="0" smtClean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7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0D30DE92-62FB-4D60-A137-E1C889AF1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79" y="736508"/>
            <a:ext cx="10325793" cy="736241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/>
            </a:r>
            <a:b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/>
            </a:r>
            <a:b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/>
            </a:r>
            <a:b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/>
            </a:r>
            <a:b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/>
            </a:r>
            <a:b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ИНИЦИЈАЛНО ТЕСТИРАЊЕ</a:t>
            </a:r>
            <a:b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 </a:t>
            </a:r>
            <a:b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се обавља до краја теће недеље од почетка ШГ. Не оцењује се и служи за планирање наставника у вези даљег напредовања ученика.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1445" y="1869743"/>
            <a:ext cx="10754436" cy="4310339"/>
          </a:xfrm>
        </p:spPr>
        <p:txBody>
          <a:bodyPr>
            <a:normAutofit/>
          </a:bodyPr>
          <a:lstStyle/>
          <a:p>
            <a:pPr algn="just"/>
            <a:endParaRPr lang="sr-Cyrl-RS" b="1" i="1" dirty="0" smtClean="0">
              <a:latin typeface="Cambria" pitchFamily="18" charset="0"/>
              <a:ea typeface="Cambria" pitchFamily="18" charset="0"/>
            </a:endParaRPr>
          </a:p>
          <a:p>
            <a:pPr algn="just"/>
            <a:endParaRPr lang="sr-Cyrl-RS" b="1" i="1" dirty="0">
              <a:latin typeface="Cambria" pitchFamily="18" charset="0"/>
              <a:ea typeface="Cambria" pitchFamily="18" charset="0"/>
            </a:endParaRPr>
          </a:p>
          <a:p>
            <a:pPr algn="just"/>
            <a:endParaRPr lang="sr-Cyrl-RS" b="1" i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28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302" y="163773"/>
            <a:ext cx="11217349" cy="65838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dirty="0" smtClean="0">
              <a:latin typeface="Cambria" pitchFamily="18" charset="0"/>
              <a:ea typeface="Cambria" pitchFamily="18" charset="0"/>
            </a:endParaRPr>
          </a:p>
          <a:p>
            <a:pPr marL="0" indent="0" algn="ctr">
              <a:buNone/>
            </a:pPr>
            <a:endParaRPr lang="ru-RU" sz="3600" b="1" dirty="0">
              <a:latin typeface="Cambria" pitchFamily="18" charset="0"/>
              <a:ea typeface="Cambria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latin typeface="Cambria" pitchFamily="18" charset="0"/>
                <a:ea typeface="Cambria" pitchFamily="18" charset="0"/>
              </a:rPr>
              <a:t>ОЦЕЊИВАЊЕ УЧЕНИКА КОЈИ ОСТВАРУЈУ ДОДАТНУ ПОДРШКУ У ОБРАЗОВАЊУ</a:t>
            </a:r>
          </a:p>
          <a:p>
            <a:pPr marL="0" indent="0" algn="ctr">
              <a:buNone/>
            </a:pPr>
            <a:endParaRPr lang="ru-RU" sz="3600" b="1" dirty="0" smtClean="0">
              <a:latin typeface="Cambria" pitchFamily="18" charset="0"/>
              <a:ea typeface="Cambria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latin typeface="Cambria" pitchFamily="18" charset="0"/>
                <a:ea typeface="Cambria" pitchFamily="18" charset="0"/>
              </a:rPr>
              <a:t>Ученик за  ког постоји план индивидуализације, израђен ИОП-1, ИОП-2, ИОП-3, оцењују се прилагођавањем начина и поступка оцењивања дефинисаним персонализованим планом . 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0843"/>
            <a:ext cx="10515600" cy="4206119"/>
          </a:xfrm>
        </p:spPr>
        <p:txBody>
          <a:bodyPr/>
          <a:lstStyle/>
          <a:p>
            <a:pPr>
              <a:buFontTx/>
              <a:buChar char="-"/>
            </a:pPr>
            <a:endParaRPr lang="sr-Cyrl-R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sr-Cyrl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sr-Cyrl-R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sr-Cyrl-R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sr-Cyrl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sr-Cyrl-R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sr-Cyrl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865791" y="589646"/>
            <a:ext cx="2820215" cy="9907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Квалитетан рад</a:t>
            </a:r>
            <a:endParaRPr lang="sr-Cyrl-RS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 току полугодишта ученик се оцењује најамње једном на основу усмене провере постигнућа.</a:t>
            </a:r>
            <a:br>
              <a:rPr lang="sr-Cyrl-RS" dirty="0" smtClean="0"/>
            </a:br>
            <a:r>
              <a:rPr lang="sr-Cyrl-RS" dirty="0" smtClean="0"/>
              <a:t>Распоред писмених задатака и провера дужих од 15 минута, уписује се у днбевник и објављује за свако одељење на огласној табли и званичној интернет страни школе до краја треће недеље на почетку сваког полугодишта.</a:t>
            </a:r>
            <a:br>
              <a:rPr lang="sr-Cyrl-RS" dirty="0" smtClean="0"/>
            </a:br>
            <a:r>
              <a:rPr lang="sr-Cyrl-RS" dirty="0" smtClean="0"/>
              <a:t>Распоредом писмених задатака и писмених провера у наставној недељи може да се планира:</a:t>
            </a:r>
            <a:br>
              <a:rPr lang="sr-Cyrl-RS" dirty="0" smtClean="0"/>
            </a:br>
            <a:r>
              <a:rPr lang="sr-Cyrl-RS" dirty="0" smtClean="0"/>
              <a:t>ЈЕДНА ПИСМЕНА ПРОВЕРА У ДАНУ;</a:t>
            </a:r>
            <a:br>
              <a:rPr lang="sr-Cyrl-RS" dirty="0" smtClean="0"/>
            </a:br>
            <a:r>
              <a:rPr lang="sr-Cyrl-RS" dirty="0" smtClean="0"/>
              <a:t>ЈЕДАН ПИСМЕНИ ЗАДАТАК И ЈОШ ДВЕ ПИСМЕНЕ ПРОВЕРЕ У НАСТАВНОЈ НЕДЕЉИ;</a:t>
            </a:r>
            <a:br>
              <a:rPr lang="sr-Cyrl-RS" dirty="0" smtClean="0"/>
            </a:br>
            <a:r>
              <a:rPr lang="sr-Cyrl-RS" dirty="0" smtClean="0"/>
              <a:t>Распоред утврђује директор на предлог одељењског већа. Може се и мењати на исти начин како се и доноси.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5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302" y="552893"/>
            <a:ext cx="11217349" cy="6194749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Cambria" pitchFamily="18" charset="0"/>
                <a:ea typeface="Cambria" pitchFamily="18" charset="0"/>
              </a:rPr>
              <a:t>ПИСМЕНЕ ПРОВЕРЕ постигнућа у трајању од 15 минта обављају се без најаве. Евидентирају се у педагошкој документацији. За ове оцене не узима се аритметичка средина, нити се уписују у дневник., али се узима приликом закључивања оцене ученика , а у најбољем </a:t>
            </a:r>
            <a:r>
              <a:rPr lang="ru-RU" sz="3200" dirty="0" smtClean="0">
                <a:latin typeface="Cambria" pitchFamily="18" charset="0"/>
                <a:ea typeface="Cambria" pitchFamily="18" charset="0"/>
              </a:rPr>
              <a:t>интересу </a:t>
            </a:r>
            <a:r>
              <a:rPr lang="ru-RU" sz="3200" dirty="0" smtClean="0">
                <a:latin typeface="Cambria" pitchFamily="18" charset="0"/>
                <a:ea typeface="Cambria" pitchFamily="18" charset="0"/>
              </a:rPr>
              <a:t>ученика.</a:t>
            </a:r>
          </a:p>
          <a:p>
            <a:pPr algn="just"/>
            <a:r>
              <a:rPr lang="ru-RU" sz="3200" i="1" u="sng" dirty="0" smtClean="0">
                <a:latin typeface="Cambria" pitchFamily="18" charset="0"/>
                <a:ea typeface="Cambria" pitchFamily="18" charset="0"/>
              </a:rPr>
              <a:t>Оцена из писмене провере постигнућа</a:t>
            </a:r>
            <a:r>
              <a:rPr lang="ru-RU" sz="3200" dirty="0" smtClean="0">
                <a:latin typeface="Cambria" pitchFamily="18" charset="0"/>
                <a:ea typeface="Cambria" pitchFamily="18" charset="0"/>
              </a:rPr>
              <a:t>  дужих од 15 минута, уписују се у дневник </a:t>
            </a:r>
            <a:r>
              <a:rPr lang="ru-RU" sz="3200" i="1" u="sng" dirty="0" smtClean="0">
                <a:latin typeface="Cambria" pitchFamily="18" charset="0"/>
                <a:ea typeface="Cambria" pitchFamily="18" charset="0"/>
              </a:rPr>
              <a:t>у року од 8 дана од дана провере</a:t>
            </a:r>
            <a:r>
              <a:rPr lang="ru-RU" sz="3200" dirty="0" smtClean="0">
                <a:latin typeface="Cambria" pitchFamily="18" charset="0"/>
                <a:ea typeface="Cambria" pitchFamily="18" charset="0"/>
              </a:rPr>
              <a:t>.</a:t>
            </a:r>
          </a:p>
          <a:p>
            <a:pPr algn="just"/>
            <a:r>
              <a:rPr lang="ru-RU" sz="3200" i="1" u="sng" dirty="0" smtClean="0">
                <a:latin typeface="Cambria" pitchFamily="18" charset="0"/>
                <a:ea typeface="Cambria" pitchFamily="18" charset="0"/>
              </a:rPr>
              <a:t>Ако више од половине ученик ау одељењу добије негативну оцену, писмена провера се поништава за ученика који је добио негативну оцену, а може се поништити  и за ученике који су незадовољни оценом.</a:t>
            </a:r>
            <a:endParaRPr lang="ru-RU" sz="3200" i="1" u="sng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2853</TotalTime>
  <Words>2381</Words>
  <Application>Microsoft Office PowerPoint</Application>
  <PresentationFormat>Custom</PresentationFormat>
  <Paragraphs>156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2_Office Theme</vt:lpstr>
      <vt:lpstr>ПРАВИЛНИК О ОЦЕЊИВАЊУ УЧЕНИКА У ОСНОВНОМ ОБРАЗОВАЊУ И ВАСПИТАЊУ (’’Сл. Гласник РС’’ бр.10 од 09.02.2024.години)</vt:lpstr>
      <vt:lpstr>Оцењивање је континуирана педагошка активност која позитивно урврђује однос према учењу и знању и подстиче  мотивацују за учење.  Принципи оцењивању су: 1) Објективност;  2) Релевантност оцењивања; 3)Коришћење различитих техника и метода; 4)Правичност у оцењивању; 5)Редовност и благовременост; 6) Оцењивање без дискриминације и издвајања по било ком основу; 7)Уважавање индивидуалних разлика, потреба, узраста и претходних постигнућа.    </vt:lpstr>
      <vt:lpstr>Формативно и сумативно оцењивање</vt:lpstr>
      <vt:lpstr>                          ОЦЕЊИВАЊЕ УЧЕНИКА Оцена представља објективну и поуздану меру напредовања развоја ученика, његовог ангажовања, самосталности у раду и показује квалитет заједничког рада наставника, ученика и школе у целини.  Оцена је јавна, сопштава се по добијању са образложењем! Ученик се оцењује најмање 4 пута у полугодишту, а ако је недељни фонд часова предмета један час – најмање 2 пута у полугодишту.  Ученику који нема прописан број оцена у току полугодишта, а редовно долази на наставу , предметни наставник организује час допунске наставе (уз обавезно присуство одељењског старешине,психолога или педагога). Оцењивање из предмета:музичка култура, ликовна култура, физичко и здравствено васпитање, обавља се полазећи од ученикових способности, степена спретности и умешности и узима се у обзир индивидуално напредовање у односу на сопствена и претходна постигнућа и могућности.     У случају да родитељи више од половине ученика из истог одељења сматрају да да наставник не поштује законске норме и овај правилник, процедура се спроводи на следећи начин: 1)Родитељи ученика који имају примедбе, обраћају се одељењском старешини преко представника СР зведеним дописом; 2) ОС затим обавештавда наставника, надлежно стручно веће и директора; 3) стручно веће врши увид у допис родитеља, прибавља изјашњење наставника и испитује наводе 4)стручно веће даје мишљење које доставља директору; 5)директор са стручним сарадником и секретаром разматра мишљење стручног већа и доноси Одлуку о прихватању, односно одбијању примедаба родитеља; 6)директор доноси одлуку у којој прихвата или одбија примедбе и о којој обавештава родитеља, наставника,ОС и стручно веће. 7)уколико је примедба била основана, директор, стручни сарадник и секретар израђују план појачаног инструктивно-педагошког увида у рад наствника, тако што планирају посету и планирају мере за отклањање неправилности и унапређивање рада наставника , имајући у виду најбољи интерес детета 8)уколико родитељ није задовољан одлуком директора, може се обратити надлежној ШУ у року од 7 радних дана од добијања одлуке.   </vt:lpstr>
      <vt:lpstr>PowerPoint Presentation</vt:lpstr>
      <vt:lpstr>     ИНИЦИЈАЛНО ТЕСТИРАЊЕ   се обавља до краја теће недеље од почетка ШГ. Не оцењује се и служи за планирање наставника у вези даљег напредовања ученика.</vt:lpstr>
      <vt:lpstr>PowerPoint Presentation</vt:lpstr>
      <vt:lpstr>У току полугодишта ученик се оцењује најамње једном на основу усмене провере постигнућа. Распоред писмених задатака и провера дужих од 15 минута, уписује се у днбевник и објављује за свако одељење на огласној табли и званичној интернет страни школе до краја треће недеље на почетку сваког полугодишта. Распоредом писмених задатака и писмених провера у наставној недељи може да се планира: ЈЕДНА ПИСМЕНА ПРОВЕРА У ДАНУ; ЈЕДАН ПИСМЕНИ ЗАДАТАК И ЈОШ ДВЕ ПИСМЕНЕ ПРОВЕРЕ У НАСТАВНОЈ НЕДЕЉИ; Распоред утврђује директор на предлог одељењског већа. Може се и мењати на исти начин како се и доноси.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Хвала на пажњи.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Dakic</dc:creator>
  <cp:lastModifiedBy>WIN</cp:lastModifiedBy>
  <cp:revision>356</cp:revision>
  <dcterms:created xsi:type="dcterms:W3CDTF">2020-12-21T15:55:22Z</dcterms:created>
  <dcterms:modified xsi:type="dcterms:W3CDTF">2024-03-26T10:06:00Z</dcterms:modified>
</cp:coreProperties>
</file>