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0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71" r:id="rId14"/>
    <p:sldId id="272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827" autoAdjust="0"/>
    <p:restoredTop sz="86502" autoAdjust="0"/>
  </p:normalViewPr>
  <p:slideViewPr>
    <p:cSldViewPr>
      <p:cViewPr>
        <p:scale>
          <a:sx n="70" d="100"/>
          <a:sy n="70" d="100"/>
        </p:scale>
        <p:origin x="-1158" y="-1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D2C4039-B575-4E45-AAFB-A388E9532910}" type="datetimeFigureOut">
              <a:rPr lang="en-US" smtClean="0"/>
              <a:pPr/>
              <a:t>5/29/2018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C48D093-76F6-4B22-887B-B5D88564C20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D2C4039-B575-4E45-AAFB-A388E9532910}" type="datetimeFigureOut">
              <a:rPr lang="en-US" smtClean="0"/>
              <a:pPr/>
              <a:t>5/29/2018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C48D093-76F6-4B22-887B-B5D88564C2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D2C4039-B575-4E45-AAFB-A388E9532910}" type="datetimeFigureOut">
              <a:rPr lang="en-US" smtClean="0"/>
              <a:pPr/>
              <a:t>5/29/2018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C48D093-76F6-4B22-887B-B5D88564C2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D2C4039-B575-4E45-AAFB-A388E9532910}" type="datetimeFigureOut">
              <a:rPr lang="en-US" smtClean="0"/>
              <a:pPr/>
              <a:t>5/29/2018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C48D093-76F6-4B22-887B-B5D88564C2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D2C4039-B575-4E45-AAFB-A388E9532910}" type="datetimeFigureOut">
              <a:rPr lang="en-US" smtClean="0"/>
              <a:pPr/>
              <a:t>5/29/2018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C48D093-76F6-4B22-887B-B5D88564C20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D2C4039-B575-4E45-AAFB-A388E9532910}" type="datetimeFigureOut">
              <a:rPr lang="en-US" smtClean="0"/>
              <a:pPr/>
              <a:t>5/29/2018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C48D093-76F6-4B22-887B-B5D88564C2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D2C4039-B575-4E45-AAFB-A388E9532910}" type="datetimeFigureOut">
              <a:rPr lang="en-US" smtClean="0"/>
              <a:pPr/>
              <a:t>5/29/2018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C48D093-76F6-4B22-887B-B5D88564C2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D2C4039-B575-4E45-AAFB-A388E9532910}" type="datetimeFigureOut">
              <a:rPr lang="en-US" smtClean="0"/>
              <a:pPr/>
              <a:t>5/29/2018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C48D093-76F6-4B22-887B-B5D88564C2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D2C4039-B575-4E45-AAFB-A388E9532910}" type="datetimeFigureOut">
              <a:rPr lang="en-US" smtClean="0"/>
              <a:pPr/>
              <a:t>5/29/2018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C48D093-76F6-4B22-887B-B5D88564C20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D2C4039-B575-4E45-AAFB-A388E9532910}" type="datetimeFigureOut">
              <a:rPr lang="en-US" smtClean="0"/>
              <a:pPr/>
              <a:t>5/29/2018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C48D093-76F6-4B22-887B-B5D88564C2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D2C4039-B575-4E45-AAFB-A388E9532910}" type="datetimeFigureOut">
              <a:rPr lang="en-US" smtClean="0"/>
              <a:pPr/>
              <a:t>5/29/2018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C48D093-76F6-4B22-887B-B5D88564C20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AD2C4039-B575-4E45-AAFB-A388E9532910}" type="datetimeFigureOut">
              <a:rPr lang="en-US" smtClean="0"/>
              <a:pPr/>
              <a:t>5/29/2018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C48D093-76F6-4B22-887B-B5D88564C20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05" r:id="rId1"/>
    <p:sldLayoutId id="2147484106" r:id="rId2"/>
    <p:sldLayoutId id="2147484107" r:id="rId3"/>
    <p:sldLayoutId id="2147484108" r:id="rId4"/>
    <p:sldLayoutId id="2147484109" r:id="rId5"/>
    <p:sldLayoutId id="2147484110" r:id="rId6"/>
    <p:sldLayoutId id="2147484111" r:id="rId7"/>
    <p:sldLayoutId id="2147484112" r:id="rId8"/>
    <p:sldLayoutId id="2147484113" r:id="rId9"/>
    <p:sldLayoutId id="2147484114" r:id="rId10"/>
    <p:sldLayoutId id="214748411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sr-Latn-RS" sz="4400" dirty="0" smtClean="0">
                <a:latin typeface="Adobe Heiti Std R" pitchFamily="34" charset="-128"/>
                <a:ea typeface="Adobe Heiti Std R" pitchFamily="34" charset="-128"/>
              </a:rPr>
              <a:t>Bolesti zavisnosti</a:t>
            </a:r>
            <a:endParaRPr lang="en-US" sz="4400" dirty="0">
              <a:latin typeface="Adobe Heiti Std R" pitchFamily="34" charset="-128"/>
              <a:ea typeface="Adobe Heiti Std R" pitchFamily="34" charset="-12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4459256"/>
          </a:xfrm>
        </p:spPr>
        <p:txBody>
          <a:bodyPr>
            <a:normAutofit/>
          </a:bodyPr>
          <a:lstStyle/>
          <a:p>
            <a:pPr algn="ctr"/>
            <a:r>
              <a:rPr lang="sr-Latn-RS" sz="3200" dirty="0" smtClean="0">
                <a:latin typeface="Adobe Heiti Std R" pitchFamily="34" charset="-128"/>
                <a:ea typeface="Adobe Heiti Std R" pitchFamily="34" charset="-128"/>
              </a:rPr>
              <a:t>Štetnost duvanskog dima</a:t>
            </a:r>
            <a:endParaRPr lang="en-US" sz="3200" dirty="0">
              <a:latin typeface="Adobe Heiti Std R" pitchFamily="34" charset="-128"/>
              <a:ea typeface="Adobe Heiti Std R" pitchFamily="34" charset="-128"/>
            </a:endParaRPr>
          </a:p>
        </p:txBody>
      </p:sp>
      <p:pic>
        <p:nvPicPr>
          <p:cNvPr id="1026" name="Picture 2" descr="C:\Users\Vanja-MD\AppData\Local\Microsoft\Windows\Temporary Internet Files\Content.IE5\Z9BNP5SH\220px-DIN_4844-2_D-P001.svg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91880" y="2852936"/>
            <a:ext cx="2880320" cy="2880320"/>
          </a:xfrm>
          <a:prstGeom prst="rect">
            <a:avLst/>
          </a:prstGeom>
          <a:noFill/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1584960" y="512298"/>
            <a:ext cx="7406640" cy="1472184"/>
          </a:xfrm>
          <a:prstGeom prst="rect">
            <a:avLst/>
          </a:prstGeom>
        </p:spPr>
        <p:txBody>
          <a:bodyPr anchor="b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2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Adobe Heiti Std R" pitchFamily="34" charset="-128"/>
              <a:ea typeface="Adobe Heiti Std R" pitchFamily="34" charset="-128"/>
              <a:cs typeface="+mj-cs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1584960" y="2002464"/>
            <a:ext cx="7406640" cy="4459256"/>
          </a:xfrm>
          <a:prstGeom prst="rect">
            <a:avLst/>
          </a:prstGeom>
        </p:spPr>
        <p:txBody>
          <a:bodyPr tIns="0">
            <a:normAutofit/>
          </a:bodyPr>
          <a:lstStyle/>
          <a:p>
            <a:pPr marL="27432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shade val="30000"/>
                  <a:satMod val="150000"/>
                </a:schemeClr>
              </a:solidFill>
              <a:effectLst/>
              <a:uLnTx/>
              <a:uFillTx/>
              <a:latin typeface="Adobe Heiti Std R" pitchFamily="34" charset="-128"/>
              <a:ea typeface="Adobe Heiti Std R" pitchFamily="34" charset="-128"/>
              <a:cs typeface="+mn-cs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r-Latn-RS" sz="4400" dirty="0" smtClean="0">
                <a:latin typeface="+mn-lt"/>
              </a:rPr>
              <a:t>Pasivno pušenje </a:t>
            </a:r>
            <a:endParaRPr lang="en-US" sz="44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Pasivno pušenje </a:t>
            </a:r>
            <a:r>
              <a:rPr lang="sr-Latn-RS" dirty="0" smtClean="0">
                <a:latin typeface="Arial" pitchFamily="34" charset="0"/>
                <a:cs typeface="Arial" pitchFamily="34" charset="0"/>
              </a:rPr>
              <a:t>može da izazove iste bolesti od kojih obolevaju pušači, jer se prosečno udahne četvrtina duvanskog dima jedne cigarete</a:t>
            </a:r>
            <a:r>
              <a:rPr lang="sr-Latn-RS" dirty="0" smtClean="0"/>
              <a:t>.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3656154"/>
            <a:ext cx="5112568" cy="28758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cover dir="r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r-Latn-RS" sz="4400" dirty="0" smtClean="0">
                <a:latin typeface="+mn-lt"/>
              </a:rPr>
              <a:t>Zakon o cigaretama</a:t>
            </a:r>
            <a:endParaRPr lang="en-US" sz="44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/>
              <a:t>Zbog štetnosti pušenja i opasnosti po zdravlje pasivnih pušača, u Srbiji je donet zakon koji zabranjuje pušenje u zatvorenom prostoru u javnim stanovima i prodavanje cigareta osobama mlađim od 18 godina.</a:t>
            </a:r>
            <a:endParaRPr lang="en-US" dirty="0"/>
          </a:p>
        </p:txBody>
      </p:sp>
      <p:pic>
        <p:nvPicPr>
          <p:cNvPr id="2050" name="Picture 2" descr="C:\Users\Vanja-MD\AppData\Local\Microsoft\Windows\Temporary Internet Files\Content.IE5\ARCKYW9N\tank_books_1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4008" y="4293096"/>
            <a:ext cx="2952328" cy="1909568"/>
          </a:xfrm>
          <a:prstGeom prst="rect">
            <a:avLst/>
          </a:prstGeom>
          <a:noFill/>
        </p:spPr>
      </p:pic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r-Latn-RS" sz="4400" dirty="0" smtClean="0">
                <a:latin typeface="+mn-lt"/>
              </a:rPr>
              <a:t>Štetnosti duvanskih proizvoda</a:t>
            </a:r>
            <a:endParaRPr lang="en-US" sz="44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/>
              <a:t>Osoba koja puši cigarete ima neugodan miris tela, odeće, sivožutu boju lica, istanjenu kožu i promukao glas. Sastojci u cigaretama su veoma opasni i za vitalne organe (mozak, želudac, srce, krvne sudove, polne organe) jer se štetne supstance krvlju raznose po celom telu.</a:t>
            </a:r>
            <a:endParaRPr lang="en-US" dirty="0"/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r-Latn-RS" sz="4400" dirty="0" smtClean="0">
                <a:latin typeface="+mn-lt"/>
              </a:rPr>
              <a:t>Linkovi</a:t>
            </a:r>
            <a:endParaRPr lang="en-US" sz="44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>
                <a:latin typeface="Arial" pitchFamily="34" charset="0"/>
                <a:cs typeface="Arial" pitchFamily="34" charset="0"/>
              </a:rPr>
              <a:t>Zdravlje:</a:t>
            </a:r>
          </a:p>
          <a:p>
            <a:endParaRPr lang="sr-Latn-RS" dirty="0" smtClean="0">
              <a:latin typeface="Arial" pitchFamily="34" charset="0"/>
              <a:cs typeface="Arial" pitchFamily="34" charset="0"/>
            </a:endParaRPr>
          </a:p>
          <a:p>
            <a:r>
              <a:rPr lang="en-US" u="sng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http://www.najzdravlje.com/stetnost-duvanskog-d</a:t>
            </a:r>
            <a:r>
              <a:rPr lang="sr-Latn-RS" u="sng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ima</a:t>
            </a:r>
            <a:r>
              <a:rPr lang="en-US" u="sng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/ </a:t>
            </a:r>
            <a:endParaRPr lang="sr-Latn-RS" u="sng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endParaRPr lang="sr-Latn-RS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u="sng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http://www.zdravino.com/stetnost-duvanskog-dima-istine-i-zablude/</a:t>
            </a:r>
            <a:endParaRPr lang="sr-Latn-RS" u="sng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endParaRPr lang="sr-Latn-RS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endParaRPr lang="sr-Latn-RS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endParaRPr lang="sr-Latn-RS" dirty="0" smtClean="0">
              <a:latin typeface="Arial" pitchFamily="34" charset="0"/>
              <a:cs typeface="Arial" pitchFamily="34" charset="0"/>
            </a:endParaRPr>
          </a:p>
          <a:p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r-Latn-RS" sz="4400" dirty="0" smtClean="0">
                <a:latin typeface="+mn-lt"/>
              </a:rPr>
              <a:t>Linkovi</a:t>
            </a:r>
            <a:endParaRPr lang="en-US" sz="44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>
                <a:latin typeface="Arial" pitchFamily="34" charset="0"/>
                <a:cs typeface="Arial" pitchFamily="34" charset="0"/>
              </a:rPr>
              <a:t>Bolesti:</a:t>
            </a:r>
          </a:p>
          <a:p>
            <a:endParaRPr lang="sr-Latn-RS" dirty="0" smtClean="0">
              <a:latin typeface="Arial" pitchFamily="34" charset="0"/>
              <a:cs typeface="Arial" pitchFamily="34" charset="0"/>
            </a:endParaRPr>
          </a:p>
          <a:p>
            <a:r>
              <a:rPr lang="en-US" u="sng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http://www.stetoskop.info/Pusenje-faktor-rizika-za-zdravlje-4703-c2-content</a:t>
            </a:r>
            <a:r>
              <a:rPr lang="sr-Latn-RS" u="sng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.htm</a:t>
            </a:r>
          </a:p>
          <a:p>
            <a:endParaRPr lang="sr-Latn-RS" u="sng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u="sng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http://jazaspozarevac.org/bolesti-zavisnosti/duvan/</a:t>
            </a:r>
            <a:endParaRPr lang="en-US" u="sng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r-Latn-RS" sz="4400" dirty="0" smtClean="0">
                <a:latin typeface="+mn-lt"/>
              </a:rPr>
              <a:t>Hvala vam na pažnji</a:t>
            </a:r>
            <a:endParaRPr lang="en-US" sz="4400" dirty="0">
              <a:latin typeface="+mn-lt"/>
            </a:endParaRPr>
          </a:p>
        </p:txBody>
      </p:sp>
      <p:pic>
        <p:nvPicPr>
          <p:cNvPr id="4098" name="Picture 2" descr="C:\Users\Vanja-MD\AppData\Local\Microsoft\Windows\Temporary Internet Files\Content.IE5\Z9BNP5SH\No_smoking_sign.svg[1]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43808" y="1556792"/>
            <a:ext cx="4163789" cy="4163789"/>
          </a:xfrm>
          <a:prstGeom prst="rect">
            <a:avLst/>
          </a:prstGeom>
          <a:noFill/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r-Latn-RS" sz="4400" dirty="0" smtClean="0">
                <a:latin typeface="Adobe Caslon Pro Bold" pitchFamily="18" charset="-18"/>
              </a:rPr>
              <a:t>Sačuvajte sopstveno zdravlje</a:t>
            </a:r>
            <a:endParaRPr lang="en-US" sz="4400" dirty="0">
              <a:latin typeface="Adobe Caslon Pro Bold" pitchFamily="18" charset="-1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vi-VN" dirty="0" smtClean="0">
                <a:latin typeface="Arial" pitchFamily="34" charset="0"/>
                <a:ea typeface="Adobe Song Std L" pitchFamily="18" charset="-128"/>
                <a:cs typeface="Arial" pitchFamily="34" charset="0"/>
              </a:rPr>
              <a:t>Dim koji pušenjem duvana pušač uvlači u sebe obiluje toksičnim materijama. Za neka od jedinjenja iz duvanskog dima je i naučno potvrđeno da su kancerogena. Imajući to u vidu ne treba da čudi podatak da su devedeset procenata osoba obolelih od raka pluća strastveni pušači. Žene koje puše imaju velike predispozicije da obole od tumora na mokraćnoj bešici.</a:t>
            </a:r>
            <a:endParaRPr lang="en-US" dirty="0">
              <a:latin typeface="Arial" pitchFamily="34" charset="0"/>
              <a:ea typeface="Adobe Song Std L" pitchFamily="18" charset="-128"/>
              <a:cs typeface="Arial" pitchFamily="34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1640" y="260648"/>
            <a:ext cx="7642096" cy="1215008"/>
          </a:xfrm>
        </p:spPr>
        <p:txBody>
          <a:bodyPr>
            <a:noAutofit/>
          </a:bodyPr>
          <a:lstStyle/>
          <a:p>
            <a:pPr algn="ctr"/>
            <a:r>
              <a:rPr lang="sr-Latn-RS" sz="4400" dirty="0" smtClean="0"/>
              <a:t>Mislite na zdravlje svojih najmilijih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vi-VN" dirty="0" smtClean="0">
                <a:latin typeface="Arial" pitchFamily="34" charset="0"/>
                <a:cs typeface="Arial" pitchFamily="34" charset="0"/>
              </a:rPr>
              <a:t>Ni nepušači nisu pošteđeni od štetnog dejstva duvanskog dima. Zakonom o zabrani pušenja na javnim mestima nepušači su delimično zaštićeni.</a:t>
            </a:r>
            <a:r>
              <a:rPr lang="sr-Latn-R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vi-VN" dirty="0" smtClean="0">
                <a:latin typeface="Arial" pitchFamily="34" charset="0"/>
                <a:cs typeface="Arial" pitchFamily="34" charset="0"/>
              </a:rPr>
              <a:t>Deca roditelja koji puše već u ranom detinjstvu imaju problema sa respiratornim sistemom, kod njih su upale česte, a neretko oboljevaju i od astme.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sr-Latn-RS" sz="4400" dirty="0" smtClean="0">
                <a:latin typeface="+mn-lt"/>
                <a:ea typeface="Adobe Gothic Std B" pitchFamily="34" charset="-128"/>
              </a:rPr>
              <a:t>Najlakši način da ostavite cigarete</a:t>
            </a:r>
            <a:endParaRPr lang="en-US" sz="4400" dirty="0">
              <a:latin typeface="+mn-lt"/>
              <a:ea typeface="Adobe Gothic Std B" pitchFamily="34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vi-VN" dirty="0" smtClean="0">
                <a:latin typeface="Arial" pitchFamily="34" charset="0"/>
                <a:cs typeface="Arial" pitchFamily="34" charset="0"/>
              </a:rPr>
              <a:t>Najlakši put ka životu bez duvanskog dima je uz pomoć</a:t>
            </a:r>
            <a:r>
              <a:rPr lang="vi-VN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 elektronskih cigare</a:t>
            </a:r>
            <a:r>
              <a:rPr lang="sr-Latn-RS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ta</a:t>
            </a:r>
            <a:r>
              <a:rPr lang="vi-VN" dirty="0" smtClean="0">
                <a:latin typeface="Arial" pitchFamily="34" charset="0"/>
                <a:cs typeface="Arial" pitchFamily="34" charset="0"/>
              </a:rPr>
              <a:t>. Prelazak na elektronske cigarete je odličan način za bezbolno prevazilaženje krize prilikom odvikavanja od duvana. Svakako da je čvrsta volja pušača presudna u pobeđivanju zavisnosti, i bez nje nema ni uspeha u odvikavanju.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r-Latn-RS" sz="4400" dirty="0" smtClean="0">
                <a:latin typeface="+mn-lt"/>
              </a:rPr>
              <a:t>Duvanski dim i zdravlje</a:t>
            </a:r>
            <a:endParaRPr lang="en-US" sz="44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>
                <a:latin typeface="Arial" pitchFamily="34" charset="0"/>
                <a:cs typeface="Arial" pitchFamily="34" charset="0"/>
              </a:rPr>
              <a:t>Nikotin</a:t>
            </a:r>
          </a:p>
          <a:p>
            <a:endParaRPr lang="sr-Latn-RS" dirty="0" smtClean="0">
              <a:latin typeface="Arial" pitchFamily="34" charset="0"/>
              <a:cs typeface="Arial" pitchFamily="34" charset="0"/>
            </a:endParaRPr>
          </a:p>
          <a:p>
            <a:r>
              <a:rPr lang="sr-Latn-RS" dirty="0" smtClean="0">
                <a:latin typeface="Arial" pitchFamily="34" charset="0"/>
                <a:cs typeface="Arial" pitchFamily="34" charset="0"/>
              </a:rPr>
              <a:t>Katran</a:t>
            </a:r>
          </a:p>
          <a:p>
            <a:endParaRPr lang="sr-Latn-RS" dirty="0" smtClean="0">
              <a:latin typeface="Arial" pitchFamily="34" charset="0"/>
              <a:cs typeface="Arial" pitchFamily="34" charset="0"/>
            </a:endParaRPr>
          </a:p>
          <a:p>
            <a:r>
              <a:rPr lang="sr-Latn-RS" dirty="0" smtClean="0">
                <a:latin typeface="Arial" pitchFamily="34" charset="0"/>
                <a:cs typeface="Arial" pitchFamily="34" charset="0"/>
              </a:rPr>
              <a:t>Ugljen-monoksid</a:t>
            </a:r>
          </a:p>
          <a:p>
            <a:endParaRPr lang="sr-Latn-RS" dirty="0" smtClean="0">
              <a:latin typeface="Arial" pitchFamily="34" charset="0"/>
              <a:cs typeface="Arial" pitchFamily="34" charset="0"/>
            </a:endParaRPr>
          </a:p>
          <a:p>
            <a:r>
              <a:rPr lang="sr-Latn-RS" dirty="0" smtClean="0">
                <a:latin typeface="Arial" pitchFamily="34" charset="0"/>
                <a:cs typeface="Arial" pitchFamily="34" charset="0"/>
              </a:rPr>
              <a:t>Aktivno i pasivno pušenje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1026" name="Picture 2" descr="C:\Users\Vanja-MD\AppData\Local\Microsoft\Windows\Temporary Internet Files\Content.IE5\EJZKUHKY\230px-Acute-bronchitis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8104" y="1844824"/>
            <a:ext cx="2921000" cy="2451100"/>
          </a:xfrm>
          <a:prstGeom prst="rect">
            <a:avLst/>
          </a:prstGeom>
          <a:noFill/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r-Latn-RS" sz="4400" dirty="0" smtClean="0">
                <a:latin typeface="Adobe Fan Heiti Std B" pitchFamily="34" charset="-128"/>
                <a:ea typeface="Adobe Fan Heiti Std B" pitchFamily="34" charset="-128"/>
              </a:rPr>
              <a:t>Nikotin</a:t>
            </a:r>
            <a:endParaRPr lang="en-US" sz="4400" dirty="0">
              <a:latin typeface="Adobe Fan Heiti Std B" pitchFamily="34" charset="-128"/>
              <a:ea typeface="Adobe Fan Heiti Std B" pitchFamily="34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Nikotin</a:t>
            </a:r>
            <a:r>
              <a:rPr lang="sr-Latn-RS" dirty="0" smtClean="0">
                <a:latin typeface="Arial" pitchFamily="34" charset="0"/>
                <a:cs typeface="Arial" pitchFamily="34" charset="0"/>
              </a:rPr>
              <a:t> je jak otrov koji kod pušača izaziva zavisnost, jer deluje na nervni sistem. Velika količina nikotina u organizmu izaziva: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V</a:t>
            </a:r>
            <a:r>
              <a:rPr lang="sr-Latn-RS" dirty="0" smtClean="0">
                <a:latin typeface="Arial" pitchFamily="34" charset="0"/>
                <a:cs typeface="Arial" pitchFamily="34" charset="0"/>
              </a:rPr>
              <a:t>rtoglavicu,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G</a:t>
            </a:r>
            <a:r>
              <a:rPr lang="sr-Latn-RS" dirty="0" smtClean="0">
                <a:latin typeface="Arial" pitchFamily="34" charset="0"/>
                <a:cs typeface="Arial" pitchFamily="34" charset="0"/>
              </a:rPr>
              <a:t>lavobolju,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M</a:t>
            </a:r>
            <a:r>
              <a:rPr lang="sr-Latn-RS" dirty="0" smtClean="0">
                <a:latin typeface="Arial" pitchFamily="34" charset="0"/>
                <a:cs typeface="Arial" pitchFamily="34" charset="0"/>
              </a:rPr>
              <a:t>učninu,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P</a:t>
            </a:r>
            <a:r>
              <a:rPr lang="sr-Latn-RS" dirty="0" smtClean="0">
                <a:latin typeface="Arial" pitchFamily="34" charset="0"/>
                <a:cs typeface="Arial" pitchFamily="34" charset="0"/>
              </a:rPr>
              <a:t>ovraćanje...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r-Latn-RS" sz="4400" dirty="0" smtClean="0">
                <a:latin typeface="Adobe Fan Heiti Std B" pitchFamily="34" charset="-128"/>
                <a:ea typeface="Adobe Fan Heiti Std B" pitchFamily="34" charset="-128"/>
              </a:rPr>
              <a:t>Katran</a:t>
            </a:r>
            <a:endParaRPr lang="en-US" sz="4400" dirty="0">
              <a:latin typeface="Adobe Fan Heiti Std B" pitchFamily="34" charset="-128"/>
              <a:ea typeface="Adobe Fan Heiti Std B" pitchFamily="34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Katran</a:t>
            </a:r>
            <a:r>
              <a:rPr lang="sr-Latn-RS" dirty="0" smtClean="0">
                <a:latin typeface="Arial" pitchFamily="34" charset="0"/>
                <a:cs typeface="Arial" pitchFamily="34" charset="0"/>
              </a:rPr>
              <a:t> je smolasta materija koja se taloži u plućima, čime smanjuje njihovu površinu i time otežava disanje. Organizam pokušava da ga izbaci kašljanjem koje s vremenom prelazi u pušački bronhitis, a može da dođe i do razvoja raka disajnih organa.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r-Latn-RS" sz="4400" dirty="0" smtClean="0">
                <a:latin typeface="+mn-lt"/>
              </a:rPr>
              <a:t>U</a:t>
            </a:r>
            <a:r>
              <a:rPr lang="en-US" sz="4400" dirty="0" smtClean="0">
                <a:latin typeface="+mn-lt"/>
              </a:rPr>
              <a:t>g</a:t>
            </a:r>
            <a:r>
              <a:rPr lang="sr-Latn-RS" sz="4400" dirty="0" smtClean="0">
                <a:latin typeface="+mn-lt"/>
              </a:rPr>
              <a:t>ljen-monoksid</a:t>
            </a:r>
            <a:endParaRPr lang="en-US" sz="44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Ugljen-monoksid</a:t>
            </a:r>
            <a:r>
              <a:rPr lang="sr-Latn-RS" dirty="0" smtClean="0">
                <a:latin typeface="Arial" pitchFamily="34" charset="0"/>
                <a:cs typeface="Arial" pitchFamily="34" charset="0"/>
              </a:rPr>
              <a:t> je otrovan gas, vezuje se za crvena krvna zrnca i smanjuje njihovu sposobnost prenošenja kiseonika. Zato je osoba koja puši pospana, sa smanjenom koncentracijom, ima kratak dah i brže se zamara.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r-Latn-RS" sz="4400" dirty="0" smtClean="0">
                <a:latin typeface="+mn-lt"/>
              </a:rPr>
              <a:t>Aktivno pušenje</a:t>
            </a:r>
            <a:endParaRPr lang="en-US" sz="44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r-Latn-RS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Aktivno pušenje </a:t>
            </a:r>
            <a:r>
              <a:rPr lang="sr-Latn-RS" dirty="0" smtClean="0">
                <a:latin typeface="Arial" pitchFamily="34" charset="0"/>
                <a:cs typeface="Arial" pitchFamily="34" charset="0"/>
              </a:rPr>
              <a:t>može da izazove rak pluća i grla. Štetni sastojci duvanskog dima raznose se preko krvi po celom telu, ugrožavajući mozak, organe za varenje, polne i mokraćne organe. Pušenje utiče na raniji nastanak bolesti krvnih sudova, a time i infarkta srca i moždanog udara. Pušenje u trudnoći može da izazove gubitak ploda.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134</TotalTime>
  <Words>478</Words>
  <Application>Microsoft Office PowerPoint</Application>
  <PresentationFormat>On-screen Show (4:3)</PresentationFormat>
  <Paragraphs>49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Solstice</vt:lpstr>
      <vt:lpstr>Bolesti zavisnosti</vt:lpstr>
      <vt:lpstr>Sačuvajte sopstveno zdravlje</vt:lpstr>
      <vt:lpstr>Mislite na zdravlje svojih najmilijih</vt:lpstr>
      <vt:lpstr>Najlakši način da ostavite cigarete</vt:lpstr>
      <vt:lpstr>Duvanski dim i zdravlje</vt:lpstr>
      <vt:lpstr>Nikotin</vt:lpstr>
      <vt:lpstr>Katran</vt:lpstr>
      <vt:lpstr>Ugljen-monoksid</vt:lpstr>
      <vt:lpstr>Aktivno pušenje</vt:lpstr>
      <vt:lpstr>Pasivno pušenje </vt:lpstr>
      <vt:lpstr>Zakon o cigaretama</vt:lpstr>
      <vt:lpstr>Štetnosti duvanskih proizvoda</vt:lpstr>
      <vt:lpstr>Linkovi</vt:lpstr>
      <vt:lpstr>Linkovi</vt:lpstr>
      <vt:lpstr>Hvala vam na pažnji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Vanja-MD</dc:creator>
  <cp:lastModifiedBy>ucenik12</cp:lastModifiedBy>
  <cp:revision>15</cp:revision>
  <dcterms:created xsi:type="dcterms:W3CDTF">2018-05-25T07:48:34Z</dcterms:created>
  <dcterms:modified xsi:type="dcterms:W3CDTF">2018-05-29T14:00:41Z</dcterms:modified>
</cp:coreProperties>
</file>