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4" autoAdjust="0"/>
    <p:restoredTop sz="93783" autoAdjust="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A17F168-C623-4991-A49D-2592A1BC27A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8D59406-8185-4BE9-AC51-0F54F88F14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543800" cy="1524000"/>
          </a:xfrm>
        </p:spPr>
        <p:txBody>
          <a:bodyPr/>
          <a:lstStyle/>
          <a:p>
            <a:pPr algn="ctr"/>
            <a:r>
              <a:rPr lang="sr-Latn-RS" sz="4400" b="1" i="1" smtClean="0">
                <a:solidFill>
                  <a:schemeClr val="tx1"/>
                </a:solidFill>
                <a:latin typeface="+mn-lt"/>
                <a:cs typeface="AngsanaUPC" panose="02020603050405020304" pitchFamily="18" charset="-34"/>
              </a:rPr>
              <a:t>Štetnost narkotika</a:t>
            </a:r>
            <a:endParaRPr lang="en-US" sz="4400" b="1" i="1">
              <a:solidFill>
                <a:schemeClr val="tx1"/>
              </a:solidFill>
              <a:latin typeface="+mn-lt"/>
              <a:cs typeface="AngsanaUPC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6858000" cy="2160240"/>
          </a:xfrm>
        </p:spPr>
        <p:txBody>
          <a:bodyPr>
            <a:normAutofit lnSpcReduction="10000"/>
          </a:bodyPr>
          <a:lstStyle/>
          <a:p>
            <a:r>
              <a:rPr lang="sr-Latn-RS" sz="3200" b="1">
                <a:solidFill>
                  <a:schemeClr val="tx1"/>
                </a:solidFill>
              </a:rPr>
              <a:t>-</a:t>
            </a:r>
            <a:r>
              <a:rPr lang="sr-Latn-RS" sz="3200" b="1">
                <a:solidFill>
                  <a:schemeClr val="tx1"/>
                </a:solidFill>
                <a:hlinkClick r:id="rId2" action="ppaction://hlinksldjump"/>
              </a:rPr>
              <a:t>Šta je droga</a:t>
            </a:r>
            <a:endParaRPr lang="sr-Latn-RS" sz="3200" b="1">
              <a:solidFill>
                <a:schemeClr val="tx1"/>
              </a:solidFill>
            </a:endParaRPr>
          </a:p>
          <a:p>
            <a:r>
              <a:rPr lang="sr-Latn-RS" sz="3200" b="1" smtClean="0">
                <a:solidFill>
                  <a:schemeClr val="tx1"/>
                </a:solidFill>
              </a:rPr>
              <a:t>-</a:t>
            </a:r>
            <a:r>
              <a:rPr lang="sr-Latn-RS" sz="3200" b="1" smtClean="0">
                <a:solidFill>
                  <a:schemeClr val="tx1"/>
                </a:solidFill>
                <a:hlinkClick r:id="rId3" action="ppaction://hlinksldjump"/>
              </a:rPr>
              <a:t>Lake droge</a:t>
            </a:r>
            <a:endParaRPr lang="sr-Latn-RS" sz="3200" b="1" smtClean="0">
              <a:solidFill>
                <a:schemeClr val="tx1"/>
              </a:solidFill>
            </a:endParaRPr>
          </a:p>
          <a:p>
            <a:r>
              <a:rPr lang="sr-Latn-RS" sz="3200" b="1" smtClean="0">
                <a:solidFill>
                  <a:schemeClr val="tx1"/>
                </a:solidFill>
              </a:rPr>
              <a:t>-</a:t>
            </a:r>
            <a:r>
              <a:rPr lang="sr-Latn-RS" sz="3200" b="1" smtClean="0">
                <a:solidFill>
                  <a:schemeClr val="tx1"/>
                </a:solidFill>
                <a:hlinkClick r:id="rId4" action="ppaction://hlinksldjump"/>
              </a:rPr>
              <a:t>Teške droge</a:t>
            </a:r>
            <a:endParaRPr lang="sr-Latn-RS" sz="3200" b="1" smtClean="0">
              <a:solidFill>
                <a:schemeClr val="tx1"/>
              </a:solidFill>
            </a:endParaRPr>
          </a:p>
          <a:p>
            <a:r>
              <a:rPr lang="en-US" sz="3200" b="1">
                <a:solidFill>
                  <a:schemeClr val="tx1"/>
                </a:solidFill>
              </a:rPr>
              <a:t>-</a:t>
            </a:r>
            <a:r>
              <a:rPr lang="en-US" sz="3200" b="1">
                <a:solidFill>
                  <a:schemeClr val="tx1"/>
                </a:solidFill>
                <a:hlinkClick r:id="rId5" action="ppaction://hlinksldjump"/>
              </a:rPr>
              <a:t>Kako droga utiče na vaš </a:t>
            </a:r>
            <a:r>
              <a:rPr lang="en-US" sz="3200" b="1" smtClean="0">
                <a:solidFill>
                  <a:schemeClr val="tx1"/>
                </a:solidFill>
                <a:hlinkClick r:id="rId5" action="ppaction://hlinksldjump"/>
              </a:rPr>
              <a:t>organizam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0988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88700"/>
            <a:ext cx="3153027" cy="366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Teška droga:Morfin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/>
              <a:t>Morfin (ranije i morfijum) je prirodni alkaloid koji se dobija iz opijuma. Ime je dobio po grčkom bogu sna Morfeju. U medicini se koristi zbog snažnog analgetičkog dejstva</a:t>
            </a:r>
            <a:r>
              <a:rPr lang="en-US" sz="3200" smtClean="0"/>
              <a:t>. </a:t>
            </a:r>
            <a:r>
              <a:rPr lang="en-US" sz="3200"/>
              <a:t>Zbog opasnosti od zavisnosti, koristi se retko, samo kod najtežih bolova. Predmet je zloupotrebe a predstavlja i polaznu sirovinu za dobijanje polisintetskih opijata, pre svega heroina.</a:t>
            </a:r>
          </a:p>
        </p:txBody>
      </p:sp>
    </p:spTree>
    <p:extLst>
      <p:ext uri="{BB962C8B-B14F-4D97-AF65-F5344CB8AC3E}">
        <p14:creationId xmlns:p14="http://schemas.microsoft.com/office/powerpoint/2010/main" val="25729911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Teška droga:Kokain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/>
              <a:t>Kokain je bezbojni kristal, topljiv u alkoholu i etru. </a:t>
            </a:r>
            <a:r>
              <a:rPr lang="en-US" sz="3200" smtClean="0"/>
              <a:t>Efekat </a:t>
            </a:r>
            <a:r>
              <a:rPr lang="en-US" sz="3200"/>
              <a:t>kokaina daje korisniku osećaj samopouzdanja. Kokain je droga koja stvara toleranciju kao i sve druge „droge“, posebno stvara snažnu psihičku zavisnost</a:t>
            </a:r>
            <a:r>
              <a:rPr lang="en-US" sz="3200" smtClean="0"/>
              <a:t>. Spoljašnji </a:t>
            </a:r>
            <a:r>
              <a:rPr lang="en-US" sz="3200"/>
              <a:t>znaci su problemi sa spavanjem, curenje iz nosa, seksualne smetnje, crvenilo kože, proširene zenice.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25" y="4293096"/>
            <a:ext cx="340293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403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Teška droga:Amfetamin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/>
              <a:t>Amfetamini su hemikalije dobijene sintetičkim </a:t>
            </a:r>
            <a:r>
              <a:rPr lang="en-US" sz="3200" smtClean="0"/>
              <a:t>putem.</a:t>
            </a:r>
            <a:r>
              <a:rPr lang="sr-Latn-RS" sz="3200" smtClean="0"/>
              <a:t> </a:t>
            </a:r>
            <a:r>
              <a:rPr lang="en-US" sz="3200" smtClean="0"/>
              <a:t>Amfetamini </a:t>
            </a:r>
            <a:r>
              <a:rPr lang="en-US" sz="3200"/>
              <a:t>se unose oralno, pušenjem, udisanjem praha, i intravenski. </a:t>
            </a:r>
            <a:r>
              <a:rPr lang="en-US" sz="3200" smtClean="0"/>
              <a:t>Dovode </a:t>
            </a:r>
            <a:r>
              <a:rPr lang="en-US" sz="3200"/>
              <a:t>korisnika u stanje euforije. Pojačavaju koncentraciju, pažnju, reflekse, a i ideje i slike su mnogo življe. Prevelika doza može uzrokovati vrtoglavice, drhtanje, uznemirenost, paniku, bolove u grudima i ubrzan rad srca.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500274" cy="312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22718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Kako droga utiče na vaš organizam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3200" smtClean="0"/>
              <a:t>Droga</a:t>
            </a:r>
            <a:r>
              <a:rPr lang="sr-Latn-RS" smtClean="0"/>
              <a:t> </a:t>
            </a:r>
            <a:r>
              <a:rPr lang="sr-Latn-RS" sz="3200" smtClean="0"/>
              <a:t>dovodi do </a:t>
            </a:r>
            <a:r>
              <a:rPr lang="en-US" sz="3200" smtClean="0"/>
              <a:t>smiraj</a:t>
            </a:r>
            <a:r>
              <a:rPr lang="sr-Latn-RS" sz="3200" smtClean="0"/>
              <a:t>a</a:t>
            </a:r>
            <a:r>
              <a:rPr lang="en-US" sz="3200" smtClean="0"/>
              <a:t> </a:t>
            </a:r>
            <a:r>
              <a:rPr lang="en-US" sz="3200"/>
              <a:t>nerava, droga se munjevito pretvara u opasnog mucitelja, stvarajuci kod uzivaoca mamurluk, pomracenje uma, nesigurnost I mucninu, oduzetost misica I mozga, a s vremenom I povracanje, gusenje, pjena na ustima. Na kraju dovodi covjeka u stanje da kida sopstveno meso.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202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Zavisnost narkotika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/>
              <a:t>Kad se jednom počne sa drogom, pitanje je vremena kada će se formirati  zavisnost. Sklonost ka heroinu se obrazuje posle 10-15 konzumaranja, pri čemu  do zavisnosti dolazi kod svih živih </a:t>
            </a:r>
            <a:r>
              <a:rPr lang="en-US" sz="3200"/>
              <a:t>bića. </a:t>
            </a:r>
            <a:r>
              <a:rPr lang="sr-Latn-RS" sz="3200"/>
              <a:t>Ž</a:t>
            </a:r>
            <a:r>
              <a:rPr lang="en-US" sz="3200" smtClean="0"/>
              <a:t>elja </a:t>
            </a:r>
            <a:r>
              <a:rPr lang="en-US" sz="3200"/>
              <a:t>da se ponovo dožive prijatni efekti narkotika ostaje, čak se i pojačava. Lečenje narkomanije nije jednostavan proces.</a:t>
            </a:r>
          </a:p>
        </p:txBody>
      </p:sp>
    </p:spTree>
    <p:extLst>
      <p:ext uri="{BB962C8B-B14F-4D97-AF65-F5344CB8AC3E}">
        <p14:creationId xmlns:p14="http://schemas.microsoft.com/office/powerpoint/2010/main" val="87779254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Lečenje narkomanije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Za lečenje potrebna je volja, </a:t>
            </a:r>
            <a:r>
              <a:rPr lang="en-US" sz="3200"/>
              <a:t>koju </a:t>
            </a:r>
            <a:r>
              <a:rPr lang="en-US" sz="3200" smtClean="0"/>
              <a:t>zavisnici </a:t>
            </a:r>
            <a:r>
              <a:rPr lang="en-US" sz="3200"/>
              <a:t>neretko </a:t>
            </a:r>
            <a:r>
              <a:rPr lang="en-US" sz="3200"/>
              <a:t>imaju</a:t>
            </a:r>
            <a:r>
              <a:rPr lang="en-US" sz="3200"/>
              <a:t>. Zavisnik nema motivaciju za lečenjem jer mu psihoaktivne supstance pružaju u početnom periodu zadovoljstvo, on uživa u konzumiranju, dok sa pojavom prvih komplikacija prilikom </a:t>
            </a:r>
            <a:r>
              <a:rPr lang="en-US" sz="3200"/>
              <a:t>uzimanja </a:t>
            </a:r>
            <a:r>
              <a:rPr lang="en-US" sz="3200" smtClean="0"/>
              <a:t>supstance</a:t>
            </a:r>
            <a:r>
              <a:rPr lang="sr-Latn-RS" sz="3200" smtClean="0"/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6238132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Šta je droga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Droga je prirodna ili sintetička hemijska supstanca koja utiče na promene u fiziološkim i psihičkim (intelektualnim, emocionalnim i motivacionim) funkcijama, bitno menja ponašanje. Višekratna upotreba dovodi do navikavanja ili stvaranja (psihičke i/ili fizičke) zavisnosti.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45" y="4365105"/>
            <a:ext cx="3746155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8322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smtClean="0">
                <a:latin typeface="+mn-lt"/>
              </a:rPr>
              <a:t>Lake droge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hlinkClick r:id="rId2" action="ppaction://hlinksldjump"/>
              </a:rPr>
              <a:t>Marihuana</a:t>
            </a:r>
            <a:endParaRPr lang="en-US" sz="3200" smtClean="0"/>
          </a:p>
          <a:p>
            <a:r>
              <a:rPr lang="en-US" sz="3200" smtClean="0">
                <a:hlinkClick r:id="rId3" action="ppaction://hlinksldjump"/>
              </a:rPr>
              <a:t>Meskalin</a:t>
            </a:r>
            <a:endParaRPr lang="en-US" sz="3200" smtClean="0"/>
          </a:p>
          <a:p>
            <a:r>
              <a:rPr lang="en-US" sz="3200" smtClean="0">
                <a:hlinkClick r:id="rId4" action="ppaction://hlinksldjump"/>
              </a:rPr>
              <a:t>Psiloci</a:t>
            </a:r>
            <a:r>
              <a:rPr lang="sr-Latn-RS" sz="3200" smtClean="0">
                <a:hlinkClick r:id="rId4" action="ppaction://hlinksldjump"/>
              </a:rPr>
              <a:t>n</a:t>
            </a:r>
            <a:endParaRPr lang="en-US" sz="3200" smtClean="0"/>
          </a:p>
          <a:p>
            <a:r>
              <a:rPr lang="en-US" sz="3200" smtClean="0">
                <a:hlinkClick r:id="rId5" action="ppaction://hlinksldjump"/>
              </a:rPr>
              <a:t>LSD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161727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smtClean="0">
                <a:latin typeface="+mn-lt"/>
              </a:rPr>
              <a:t>Te</a:t>
            </a:r>
            <a:r>
              <a:rPr lang="sr-Latn-RS" sz="4400" b="1" smtClean="0">
                <a:latin typeface="+mn-lt"/>
              </a:rPr>
              <a:t>ške droge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hlinkClick r:id="rId2" action="ppaction://hlinksldjump"/>
              </a:rPr>
              <a:t>Heroin</a:t>
            </a:r>
            <a:endParaRPr lang="sr-Latn-RS" sz="3200" smtClean="0"/>
          </a:p>
          <a:p>
            <a:r>
              <a:rPr lang="sr-Latn-RS" sz="3200" smtClean="0">
                <a:hlinkClick r:id="rId3" action="ppaction://hlinksldjump"/>
              </a:rPr>
              <a:t>Morfijum</a:t>
            </a:r>
            <a:endParaRPr lang="sr-Latn-RS" sz="3200" smtClean="0"/>
          </a:p>
          <a:p>
            <a:r>
              <a:rPr lang="sr-Latn-RS" sz="3200" smtClean="0">
                <a:hlinkClick r:id="rId4" action="ppaction://hlinksldjump"/>
              </a:rPr>
              <a:t>Kokain</a:t>
            </a:r>
            <a:endParaRPr lang="sr-Latn-RS" sz="3200" smtClean="0"/>
          </a:p>
          <a:p>
            <a:r>
              <a:rPr lang="sr-Latn-RS" sz="3200" smtClean="0">
                <a:hlinkClick r:id="rId5" action="ppaction://hlinksldjump"/>
              </a:rPr>
              <a:t>Amfetamin</a:t>
            </a:r>
            <a:endParaRPr lang="sr-Latn-RS" sz="3200" smtClean="0"/>
          </a:p>
        </p:txBody>
      </p:sp>
    </p:spTree>
    <p:extLst>
      <p:ext uri="{BB962C8B-B14F-4D97-AF65-F5344CB8AC3E}">
        <p14:creationId xmlns:p14="http://schemas.microsoft.com/office/powerpoint/2010/main" val="351172270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7" y="3717032"/>
            <a:ext cx="3434361" cy="351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21" y="-4769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sr-Latn-RS" sz="4400" b="1" i="1" smtClean="0">
                <a:latin typeface="+mn-lt"/>
              </a:rPr>
              <a:t>Laka droga:Marihuana</a:t>
            </a:r>
            <a:endParaRPr lang="en-US" sz="4400" b="1" i="1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115475"/>
            <a:ext cx="8285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Marihuana je danas najčešće konzumirana droga se pravi mešanjem suvog lišća, stabljika, cvetova i semenki indijske konoplje. U sebi sadrži oko 400 sastojaka, ali osnovni je THC koji dovodi do ćelijskih reakcija koje menjaju stanje svesti. Udeo THC-a u ovoj biljci je oko 3%. Iako se marihuana određuje kao „laka“ droga, ona je veoma opasna po zdravlje i sa sobom nosi određene rizike.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2628687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33" y="3327196"/>
            <a:ext cx="3563888" cy="353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6781800" cy="1600200"/>
          </a:xfrm>
        </p:spPr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Laka droga:Meskalin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11352"/>
          </a:xfrm>
        </p:spPr>
        <p:txBody>
          <a:bodyPr>
            <a:normAutofit fontScale="70000" lnSpcReduction="20000"/>
          </a:bodyPr>
          <a:lstStyle/>
          <a:p>
            <a:r>
              <a:rPr lang="vi-VN" sz="4600" b="1"/>
              <a:t>Meskalin (3,4,5-trimetoksifeniletilamin) je halucinogeni </a:t>
            </a:r>
            <a:r>
              <a:rPr lang="vi-VN" sz="4600" b="1" smtClean="0"/>
              <a:t>alkaloid</a:t>
            </a:r>
            <a:r>
              <a:rPr lang="vi-VN" sz="4600" b="1"/>
              <a:t> iz skupine </a:t>
            </a:r>
            <a:r>
              <a:rPr lang="vi-VN" sz="4600" b="1" smtClean="0"/>
              <a:t>feniletil</a:t>
            </a:r>
            <a:r>
              <a:rPr lang="sr-Latn-RS" sz="4600" b="1" smtClean="0"/>
              <a:t>anima</a:t>
            </a:r>
            <a:r>
              <a:rPr lang="vi-VN" sz="4600" b="1" smtClean="0"/>
              <a:t>.</a:t>
            </a:r>
            <a:endParaRPr lang="vi-VN" sz="4600" b="1"/>
          </a:p>
          <a:p>
            <a:r>
              <a:rPr lang="vi-VN" sz="4600" b="1"/>
              <a:t>Prirodno se nalazi u peyote </a:t>
            </a:r>
            <a:r>
              <a:rPr lang="vi-VN" sz="4600" b="1" smtClean="0"/>
              <a:t>kaktusu,</a:t>
            </a:r>
            <a:r>
              <a:rPr lang="vi-VN" sz="4600" b="1"/>
              <a:t> San Pedro </a:t>
            </a:r>
            <a:r>
              <a:rPr lang="vi-VN" sz="4600" b="1" smtClean="0"/>
              <a:t>kaktusu, </a:t>
            </a:r>
            <a:r>
              <a:rPr lang="vi-VN" sz="4600" b="1"/>
              <a:t>u Echinopsis </a:t>
            </a:r>
            <a:r>
              <a:rPr lang="vi-VN" sz="4600" b="1" smtClean="0"/>
              <a:t>peruvian, </a:t>
            </a:r>
            <a:r>
              <a:rPr lang="vi-VN" sz="4600" b="1"/>
              <a:t>kao i u drugim članovima roda Cactaceae. </a:t>
            </a:r>
            <a:r>
              <a:rPr lang="vi-VN" sz="4600" b="1" smtClean="0"/>
              <a:t>Nijemac</a:t>
            </a:r>
            <a:r>
              <a:rPr lang="vi-VN" sz="4600" b="1"/>
              <a:t> Arthur Heffter prvi je izolirao meskalin 1897. godine, a Ernst Spath </a:t>
            </a:r>
            <a:r>
              <a:rPr lang="sr-Latn-RS" sz="4600" b="1" smtClean="0"/>
              <a:t>prvi</a:t>
            </a:r>
            <a:r>
              <a:rPr lang="vi-VN" sz="4600" b="1" smtClean="0"/>
              <a:t> </a:t>
            </a:r>
            <a:r>
              <a:rPr lang="vi-VN" sz="4600" b="1"/>
              <a:t>ga je sintetizirao 1919. godine.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259820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0" y="3789040"/>
            <a:ext cx="341194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Laka droga:Psilocin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/>
              <a:t>Psilocibinske gljive su gljive koje u sebi sadrže psihoaktivne spojeve psilocin i psilocibin. Poznate su pod popularnim nazivom "čarobne gljive" te se smatraju psihodeličnom drogom. Prvenstveno je riječ o gljivama iz roda Psilocybe, iako iste spojeve u manjoj mjeri sadrže i neke gljive iz rodova Panaeolus, Copelandia, Gymnopilus i drugih</a:t>
            </a:r>
            <a:r>
              <a:rPr lang="en-US" sz="3200" b="1" smtClean="0"/>
              <a:t>.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80732413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93" y="4725144"/>
            <a:ext cx="4120107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smtClean="0">
                <a:latin typeface="+mn-lt"/>
              </a:rPr>
              <a:t>Laka droga:LSD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3886200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  <a:p>
            <a:r>
              <a:rPr lang="sr-Latn-RS" sz="3500" b="1" smtClean="0"/>
              <a:t>LSD </a:t>
            </a:r>
            <a:r>
              <a:rPr lang="en-US" sz="3500" b="1" smtClean="0"/>
              <a:t>je </a:t>
            </a:r>
            <a:r>
              <a:rPr lang="en-US" sz="3500" b="1"/>
              <a:t>1938. </a:t>
            </a:r>
            <a:r>
              <a:rPr lang="en-US" sz="3500" b="1" smtClean="0"/>
              <a:t>godine</a:t>
            </a:r>
            <a:r>
              <a:rPr lang="sr-Latn-RS" sz="3500" b="1" smtClean="0"/>
              <a:t> sintetisao</a:t>
            </a:r>
            <a:r>
              <a:rPr lang="en-US" sz="3500" b="1" smtClean="0"/>
              <a:t> </a:t>
            </a:r>
            <a:r>
              <a:rPr lang="en-US" sz="3500" b="1"/>
              <a:t>švajcarski naučnik Albert Hofman iz glavnice raži (lat. claviceps purpurea), gljivice koja živi na klasju </a:t>
            </a:r>
            <a:r>
              <a:rPr lang="en-US" sz="3500" b="1" smtClean="0"/>
              <a:t>raži.</a:t>
            </a:r>
            <a:r>
              <a:rPr lang="sr-Latn-RS" sz="3500" b="1" smtClean="0"/>
              <a:t> </a:t>
            </a:r>
            <a:r>
              <a:rPr lang="en-US" sz="3500" b="1" smtClean="0"/>
              <a:t>Može </a:t>
            </a:r>
            <a:r>
              <a:rPr lang="en-US" sz="3500" b="1"/>
              <a:t>se naći u obliku tableta, gela, pilula, kartončića ukrašenog crtežima (engl. blotter) ili u tečnom stanju. U čistom obliku je bez mirisa, bez boje i bez ukusa</a:t>
            </a:r>
            <a:r>
              <a:rPr lang="en-US" sz="3500" b="1" smtClean="0"/>
              <a:t>.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29277351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smtClean="0">
                <a:latin typeface="+mn-lt"/>
              </a:rPr>
              <a:t>Te</a:t>
            </a:r>
            <a:r>
              <a:rPr lang="sr-Latn-RS" sz="4400" b="1" smtClean="0">
                <a:latin typeface="+mn-lt"/>
              </a:rPr>
              <a:t>ška droga:Heroin</a:t>
            </a:r>
            <a:endParaRPr lang="en-US" sz="4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/>
              <a:t>Heroin ili diacetilmorfin je prirodna, teška droga koja se proizvodi iz morfina. </a:t>
            </a:r>
            <a:r>
              <a:rPr lang="sr-Latn-RS" sz="3200"/>
              <a:t>Z</a:t>
            </a:r>
            <a:r>
              <a:rPr lang="en-US" sz="3200" smtClean="0"/>
              <a:t>avisnost </a:t>
            </a:r>
            <a:r>
              <a:rPr lang="en-US" sz="3200"/>
              <a:t>se razvija za 10-20 dana. Deluje za 5-8 minuta nakon ušmrkavanja, uzet intravenski deluje gotovo trenutno i izaziva stanje euforije. Promene u ponašanju su česta pospanost, nezainteresovanost za donedavno najbliže osobe i okolinu, telesno </a:t>
            </a:r>
            <a:r>
              <a:rPr lang="en-US" sz="3200" smtClean="0"/>
              <a:t>slabljenje</a:t>
            </a:r>
            <a:r>
              <a:rPr lang="sr-Latn-RS" sz="3200" smtClean="0"/>
              <a:t>.</a:t>
            </a:r>
            <a:endParaRPr lang="en-US" sz="3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30795"/>
            <a:ext cx="3491881" cy="26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78027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109</TotalTime>
  <Words>692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Štetnost narkotika</vt:lpstr>
      <vt:lpstr>Šta je droga</vt:lpstr>
      <vt:lpstr>Lake droge</vt:lpstr>
      <vt:lpstr>Teške droge</vt:lpstr>
      <vt:lpstr>Laka droga:Marihuana</vt:lpstr>
      <vt:lpstr>Laka droga:Meskalin</vt:lpstr>
      <vt:lpstr>Laka droga:Psilocin</vt:lpstr>
      <vt:lpstr>Laka droga:LSD</vt:lpstr>
      <vt:lpstr>Teška droga:Heroin</vt:lpstr>
      <vt:lpstr>Teška droga:Morfin</vt:lpstr>
      <vt:lpstr>Teška droga:Kokain</vt:lpstr>
      <vt:lpstr>Teška droga:Amfetamin</vt:lpstr>
      <vt:lpstr>Kako droga utiče na vaš organizam</vt:lpstr>
      <vt:lpstr>Zavisnost narkotika</vt:lpstr>
      <vt:lpstr>Lečenje narkomanije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Štetnost narkotika</dc:title>
  <dc:creator>ucenik29</dc:creator>
  <cp:lastModifiedBy>ucenik29</cp:lastModifiedBy>
  <cp:revision>16</cp:revision>
  <dcterms:created xsi:type="dcterms:W3CDTF">2018-04-24T09:17:02Z</dcterms:created>
  <dcterms:modified xsi:type="dcterms:W3CDTF">2018-06-05T09:24:40Z</dcterms:modified>
</cp:coreProperties>
</file>