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77" r:id="rId2"/>
    <p:sldId id="271" r:id="rId3"/>
    <p:sldId id="276" r:id="rId4"/>
    <p:sldId id="273" r:id="rId5"/>
    <p:sldId id="272" r:id="rId6"/>
    <p:sldId id="275" r:id="rId7"/>
    <p:sldId id="278" r:id="rId8"/>
    <p:sldId id="279" r:id="rId9"/>
    <p:sldId id="258" r:id="rId10"/>
    <p:sldId id="262" r:id="rId11"/>
    <p:sldId id="263" r:id="rId12"/>
    <p:sldId id="265" r:id="rId13"/>
    <p:sldId id="266" r:id="rId14"/>
    <p:sldId id="267" r:id="rId15"/>
    <p:sldId id="268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20" autoAdjust="0"/>
    <p:restoredTop sz="94660"/>
  </p:normalViewPr>
  <p:slideViewPr>
    <p:cSldViewPr>
      <p:cViewPr varScale="1">
        <p:scale>
          <a:sx n="69" d="100"/>
          <a:sy n="69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15C3C-FD25-4A9C-BD30-80A817772D71}" type="datetimeFigureOut">
              <a:rPr lang="en-US" smtClean="0"/>
              <a:t>5/29/2018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81C10-4FA0-4382-966E-AA71CCC805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936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D4872-B42A-4BA8-8CF1-F15B78E3A4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58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C8BC-1B08-4D71-B682-CE4FD948B6C4}" type="datetimeFigureOut">
              <a:rPr lang="en-US" smtClean="0"/>
              <a:t>5/29/2018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9223-ABF7-4D2D-96FF-28B4A31288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C8BC-1B08-4D71-B682-CE4FD948B6C4}" type="datetimeFigureOut">
              <a:rPr lang="en-US" smtClean="0"/>
              <a:t>5/29/2018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9223-ABF7-4D2D-96FF-28B4A31288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C8BC-1B08-4D71-B682-CE4FD948B6C4}" type="datetimeFigureOut">
              <a:rPr lang="en-US" smtClean="0"/>
              <a:t>5/29/2018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9223-ABF7-4D2D-96FF-28B4A31288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C8BC-1B08-4D71-B682-CE4FD948B6C4}" type="datetimeFigureOut">
              <a:rPr lang="en-US" smtClean="0"/>
              <a:t>5/29/2018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9223-ABF7-4D2D-96FF-28B4A31288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C8BC-1B08-4D71-B682-CE4FD948B6C4}" type="datetimeFigureOut">
              <a:rPr lang="en-US" smtClean="0"/>
              <a:t>5/29/2018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AA69223-ABF7-4D2D-96FF-28B4A31288F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C8BC-1B08-4D71-B682-CE4FD948B6C4}" type="datetimeFigureOut">
              <a:rPr lang="en-US" smtClean="0"/>
              <a:t>5/29/2018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9223-ABF7-4D2D-96FF-28B4A31288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C8BC-1B08-4D71-B682-CE4FD948B6C4}" type="datetimeFigureOut">
              <a:rPr lang="en-US" smtClean="0"/>
              <a:t>5/29/2018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9223-ABF7-4D2D-96FF-28B4A31288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C8BC-1B08-4D71-B682-CE4FD948B6C4}" type="datetimeFigureOut">
              <a:rPr lang="en-US" smtClean="0"/>
              <a:t>5/29/2018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9223-ABF7-4D2D-96FF-28B4A31288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C8BC-1B08-4D71-B682-CE4FD948B6C4}" type="datetimeFigureOut">
              <a:rPr lang="en-US" smtClean="0"/>
              <a:t>5/29/2018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9223-ABF7-4D2D-96FF-28B4A31288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C8BC-1B08-4D71-B682-CE4FD948B6C4}" type="datetimeFigureOut">
              <a:rPr lang="en-US" smtClean="0"/>
              <a:t>5/29/2018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9223-ABF7-4D2D-96FF-28B4A31288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8C8BC-1B08-4D71-B682-CE4FD948B6C4}" type="datetimeFigureOut">
              <a:rPr lang="en-US" smtClean="0"/>
              <a:t>5/29/2018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69223-ABF7-4D2D-96FF-28B4A31288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6B8C8BC-1B08-4D71-B682-CE4FD948B6C4}" type="datetimeFigureOut">
              <a:rPr lang="en-US" smtClean="0"/>
              <a:t>5/29/2018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AA69223-ABF7-4D2D-96FF-28B4A31288FD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4.xml"/><Relationship Id="rId7" Type="http://schemas.openxmlformats.org/officeDocument/2006/relationships/slide" Target="slide1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11" Type="http://schemas.openxmlformats.org/officeDocument/2006/relationships/image" Target="../media/image2.jpeg"/><Relationship Id="rId5" Type="http://schemas.openxmlformats.org/officeDocument/2006/relationships/slide" Target="slide9.xml"/><Relationship Id="rId10" Type="http://schemas.openxmlformats.org/officeDocument/2006/relationships/slide" Target="slide16.xml"/><Relationship Id="rId4" Type="http://schemas.openxmlformats.org/officeDocument/2006/relationships/slide" Target="slide7.xml"/><Relationship Id="rId9" Type="http://schemas.openxmlformats.org/officeDocument/2006/relationships/slide" Target="slide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400" dirty="0" smtClean="0">
                <a:latin typeface="Calibri (Body)"/>
              </a:rPr>
              <a:t>Štetnost alkohola</a:t>
            </a:r>
            <a:endParaRPr lang="en-US" sz="4400" dirty="0">
              <a:latin typeface="Calibri (Body)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/>
          </a:bodyPr>
          <a:lstStyle/>
          <a:p>
            <a:r>
              <a:rPr lang="sr-Latn-RS" sz="3200" dirty="0" smtClean="0">
                <a:latin typeface="Calibri (Body)"/>
                <a:hlinkClick r:id="rId2" action="ppaction://hlinksldjump"/>
              </a:rPr>
              <a:t>Alkoholizam</a:t>
            </a:r>
            <a:endParaRPr lang="sr-Latn-RS" sz="3200" dirty="0" smtClean="0">
              <a:latin typeface="Calibri (Body)"/>
            </a:endParaRPr>
          </a:p>
          <a:p>
            <a:r>
              <a:rPr lang="sr-Latn-RS" sz="3200" dirty="0" smtClean="0">
                <a:latin typeface="Calibri (Body)"/>
                <a:hlinkClick r:id="rId3" action="ppaction://hlinksldjump"/>
              </a:rPr>
              <a:t>Tipovi alkoholičara</a:t>
            </a:r>
            <a:endParaRPr lang="sr-Latn-RS" sz="3200" dirty="0" smtClean="0">
              <a:latin typeface="Calibri (Body)"/>
            </a:endParaRPr>
          </a:p>
          <a:p>
            <a:r>
              <a:rPr lang="sr-Latn-RS" sz="3200" dirty="0">
                <a:latin typeface="Calibri (Body)"/>
                <a:hlinkClick r:id="rId4" action="ppaction://hlinksldjump"/>
              </a:rPr>
              <a:t>Kako prepoznati alkoholičare</a:t>
            </a:r>
            <a:endParaRPr lang="sr-Latn-RS" sz="3200" dirty="0" smtClean="0">
              <a:latin typeface="Calibri (Body)"/>
            </a:endParaRPr>
          </a:p>
          <a:p>
            <a:r>
              <a:rPr lang="sr-Latn-RS" sz="3200" dirty="0">
                <a:latin typeface="Calibri (Body)"/>
                <a:hlinkClick r:id="rId5" action="ppaction://hlinksldjump"/>
              </a:rPr>
              <a:t>Štetne </a:t>
            </a:r>
            <a:r>
              <a:rPr lang="sr-Latn-RS" sz="3200" dirty="0" smtClean="0">
                <a:latin typeface="Calibri (Body)"/>
                <a:hlinkClick r:id="rId5" action="ppaction://hlinksldjump"/>
              </a:rPr>
              <a:t>posledice</a:t>
            </a:r>
            <a:endParaRPr lang="sr-Latn-RS" sz="3200" dirty="0" smtClean="0">
              <a:latin typeface="Calibri (Body)"/>
            </a:endParaRPr>
          </a:p>
          <a:p>
            <a:r>
              <a:rPr lang="en-US" sz="3200" dirty="0" err="1">
                <a:latin typeface="Calibri (Body)"/>
                <a:hlinkClick r:id="rId6" action="ppaction://hlinksldjump"/>
              </a:rPr>
              <a:t>Psihi</a:t>
            </a:r>
            <a:r>
              <a:rPr lang="sr-Latn-RS" sz="3200" dirty="0">
                <a:latin typeface="Calibri (Body)"/>
                <a:hlinkClick r:id="rId6" action="ppaction://hlinksldjump"/>
              </a:rPr>
              <a:t>čke </a:t>
            </a:r>
            <a:r>
              <a:rPr lang="sr-Latn-RS" sz="3200" dirty="0" smtClean="0">
                <a:latin typeface="Calibri (Body)"/>
                <a:hlinkClick r:id="rId6" action="ppaction://hlinksldjump"/>
              </a:rPr>
              <a:t>posledice</a:t>
            </a:r>
            <a:endParaRPr lang="sr-Latn-RS" sz="3200" dirty="0">
              <a:latin typeface="Calibri (Body)"/>
            </a:endParaRPr>
          </a:p>
          <a:p>
            <a:r>
              <a:rPr lang="sr-Latn-RS" sz="3200" noProof="1" smtClean="0">
                <a:latin typeface="Calibri (Body)"/>
                <a:hlinkClick r:id="rId7" action="ppaction://hlinksldjump"/>
              </a:rPr>
              <a:t>Alkoholizam</a:t>
            </a:r>
            <a:endParaRPr lang="sr-Latn-RS" sz="3200" noProof="1" smtClean="0">
              <a:latin typeface="Calibri (Body)"/>
            </a:endParaRPr>
          </a:p>
          <a:p>
            <a:r>
              <a:rPr lang="sr-Latn-RS" sz="3200" dirty="0" smtClean="0">
                <a:latin typeface="Calibri (Body)"/>
                <a:hlinkClick r:id="rId8" action="ppaction://hlinksldjump"/>
              </a:rPr>
              <a:t>Lečenje alkoholizma</a:t>
            </a:r>
            <a:endParaRPr lang="sr-Latn-RS" sz="3200" dirty="0" smtClean="0">
              <a:latin typeface="Calibri (Body)"/>
            </a:endParaRPr>
          </a:p>
          <a:p>
            <a:r>
              <a:rPr lang="en-US" sz="3200" dirty="0" err="1">
                <a:latin typeface="Calibri (Body)"/>
                <a:hlinkClick r:id="rId9" action="ppaction://hlinksldjump"/>
              </a:rPr>
              <a:t>Alkoholičarski</a:t>
            </a:r>
            <a:r>
              <a:rPr lang="en-US" sz="3200" dirty="0">
                <a:latin typeface="Calibri (Body)"/>
                <a:hlinkClick r:id="rId9" action="ppaction://hlinksldjump"/>
              </a:rPr>
              <a:t> </a:t>
            </a:r>
            <a:r>
              <a:rPr lang="en-US" sz="3200" dirty="0" err="1" smtClean="0">
                <a:latin typeface="Calibri (Body)"/>
                <a:hlinkClick r:id="rId9" action="ppaction://hlinksldjump"/>
              </a:rPr>
              <a:t>kriminalitet</a:t>
            </a:r>
            <a:endParaRPr lang="sr-Latn-RS" sz="3200" dirty="0" smtClean="0">
              <a:latin typeface="Calibri (Body)"/>
            </a:endParaRPr>
          </a:p>
          <a:p>
            <a:r>
              <a:rPr lang="sr-Latn-RS" sz="3200" dirty="0" smtClean="0">
                <a:latin typeface="Calibri (Body)"/>
                <a:hlinkClick r:id="rId10" action="ppaction://hlinksldjump"/>
              </a:rPr>
              <a:t>Z</a:t>
            </a:r>
            <a:r>
              <a:rPr lang="en-US" sz="3200" dirty="0" err="1" smtClean="0">
                <a:latin typeface="Calibri (Body)"/>
                <a:hlinkClick r:id="rId10" action="ppaction://hlinksldjump"/>
              </a:rPr>
              <a:t>animljivosti</a:t>
            </a:r>
            <a:r>
              <a:rPr lang="en-US" sz="3200" dirty="0" smtClean="0">
                <a:latin typeface="Calibri (Body)"/>
                <a:hlinkClick r:id="rId10" action="ppaction://hlinksldjump"/>
              </a:rPr>
              <a:t> </a:t>
            </a:r>
            <a:r>
              <a:rPr lang="en-US" sz="3200" dirty="0">
                <a:latin typeface="Calibri (Body)"/>
                <a:hlinkClick r:id="rId10" action="ppaction://hlinksldjump"/>
              </a:rPr>
              <a:t>o </a:t>
            </a:r>
            <a:r>
              <a:rPr lang="en-US" sz="3200" dirty="0" err="1" smtClean="0">
                <a:latin typeface="Calibri (Body)"/>
                <a:hlinkClick r:id="rId10" action="ppaction://hlinksldjump"/>
              </a:rPr>
              <a:t>alkoholu</a:t>
            </a:r>
            <a:endParaRPr lang="sr-Latn-RS" sz="3200" dirty="0" smtClean="0">
              <a:latin typeface="Calibri (Body)"/>
            </a:endParaRPr>
          </a:p>
          <a:p>
            <a:endParaRPr lang="en-US" sz="3200" dirty="0">
              <a:latin typeface="Calibri (Body)"/>
            </a:endParaRPr>
          </a:p>
        </p:txBody>
      </p:sp>
      <p:pic>
        <p:nvPicPr>
          <p:cNvPr id="1027" name="Picture 3" descr="C:\Users\ucenik11\AppData\Local\Microsoft\Windows\Temporary Internet Files\Content.IE5\PMGW9A48\Kdo-by-neměl-pít-alkohol[1]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140968"/>
            <a:ext cx="324036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9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latin typeface="Calibri (Body)"/>
              </a:rPr>
              <a:t>Psihi</a:t>
            </a:r>
            <a:r>
              <a:rPr lang="sr-Latn-RS" sz="4400" dirty="0" smtClean="0">
                <a:latin typeface="Calibri (Body)"/>
              </a:rPr>
              <a:t>čke posledice</a:t>
            </a:r>
            <a:endParaRPr lang="en-US" sz="4400" dirty="0">
              <a:latin typeface="Calibri (Body)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Calibri (Body)"/>
              </a:rPr>
              <a:t>Psihičke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posledice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izazvane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prolongiranom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upotrebom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alkohola</a:t>
            </a:r>
            <a:r>
              <a:rPr lang="en-US" sz="3200" dirty="0">
                <a:latin typeface="Calibri (Body)"/>
              </a:rPr>
              <a:t> se </a:t>
            </a:r>
            <a:r>
              <a:rPr lang="en-US" sz="3200" dirty="0" err="1">
                <a:latin typeface="Calibri (Body)"/>
              </a:rPr>
              <a:t>obično</a:t>
            </a:r>
            <a:r>
              <a:rPr lang="en-US" sz="3200" dirty="0">
                <a:latin typeface="Calibri (Body)"/>
              </a:rPr>
              <a:t> dele u tri </a:t>
            </a:r>
            <a:r>
              <a:rPr lang="en-US" sz="3200" dirty="0" err="1">
                <a:latin typeface="Calibri (Body)"/>
              </a:rPr>
              <a:t>grupe</a:t>
            </a:r>
            <a:r>
              <a:rPr lang="en-US" sz="3200" dirty="0">
                <a:latin typeface="Calibri (Body)"/>
              </a:rPr>
              <a:t>:</a:t>
            </a:r>
          </a:p>
          <a:p>
            <a:r>
              <a:rPr lang="en-US" sz="3200" dirty="0">
                <a:latin typeface="Calibri (Body)"/>
              </a:rPr>
              <a:t>1. </a:t>
            </a:r>
            <a:r>
              <a:rPr lang="en-US" sz="3200" dirty="0" err="1">
                <a:latin typeface="Calibri (Body)"/>
              </a:rPr>
              <a:t>Poremećaji</a:t>
            </a:r>
            <a:r>
              <a:rPr lang="en-US" sz="3200" dirty="0">
                <a:latin typeface="Calibri (Body)"/>
              </a:rPr>
              <a:t> </a:t>
            </a:r>
            <a:r>
              <a:rPr lang="en-US" sz="3200" dirty="0" err="1">
                <a:latin typeface="Calibri (Body)"/>
              </a:rPr>
              <a:t>psihčkih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funkcija</a:t>
            </a:r>
            <a:r>
              <a:rPr lang="en-US" sz="3200" dirty="0">
                <a:latin typeface="Calibri (Body)"/>
              </a:rPr>
              <a:t>;</a:t>
            </a:r>
          </a:p>
          <a:p>
            <a:r>
              <a:rPr lang="en-US" sz="3200" dirty="0">
                <a:latin typeface="Calibri (Body)"/>
              </a:rPr>
              <a:t>2. </a:t>
            </a:r>
            <a:r>
              <a:rPr lang="en-US" sz="3200" dirty="0" err="1">
                <a:latin typeface="Calibri (Body)"/>
              </a:rPr>
              <a:t>Poremećaji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ličnosti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karaktera</a:t>
            </a:r>
            <a:r>
              <a:rPr lang="en-US" sz="3200" dirty="0">
                <a:latin typeface="Calibri (Body)"/>
              </a:rPr>
              <a:t>;</a:t>
            </a:r>
          </a:p>
          <a:p>
            <a:r>
              <a:rPr lang="en-US" sz="3200" dirty="0">
                <a:latin typeface="Calibri (Body)"/>
              </a:rPr>
              <a:t>3. </a:t>
            </a:r>
            <a:r>
              <a:rPr lang="en-US" sz="3200" dirty="0" err="1">
                <a:latin typeface="Calibri (Body)"/>
              </a:rPr>
              <a:t>Psihotične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manifestacije</a:t>
            </a:r>
            <a:r>
              <a:rPr lang="en-US" sz="3200" dirty="0">
                <a:latin typeface="Calibri (Body)"/>
              </a:rPr>
              <a:t>.</a:t>
            </a:r>
          </a:p>
          <a:p>
            <a:endParaRPr lang="en-US" sz="3200" dirty="0"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246688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79296" cy="1143000"/>
          </a:xfrm>
        </p:spPr>
        <p:txBody>
          <a:bodyPr>
            <a:noAutofit/>
          </a:bodyPr>
          <a:lstStyle/>
          <a:p>
            <a:r>
              <a:rPr lang="en-US" sz="4400" dirty="0" err="1" smtClean="0">
                <a:latin typeface="Calibri (Body)"/>
              </a:rPr>
              <a:t>Alkoholizam</a:t>
            </a:r>
            <a:endParaRPr lang="en-US" sz="4400" dirty="0">
              <a:latin typeface="Calibri (Body)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>
                <a:latin typeface="Calibri (Body)"/>
              </a:rPr>
              <a:t>Kod</a:t>
            </a:r>
            <a:r>
              <a:rPr lang="en-US" sz="3200" dirty="0" smtClean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patološkog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napitnog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stanja</a:t>
            </a:r>
            <a:r>
              <a:rPr lang="en-US" sz="3200" dirty="0">
                <a:latin typeface="Calibri (Body)"/>
              </a:rPr>
              <a:t>, </a:t>
            </a:r>
            <a:r>
              <a:rPr lang="en-US" sz="3200" dirty="0" err="1">
                <a:latin typeface="Calibri (Body)"/>
              </a:rPr>
              <a:t>za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dela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učinjena</a:t>
            </a:r>
            <a:r>
              <a:rPr lang="en-US" sz="3200" dirty="0">
                <a:latin typeface="Calibri (Body)"/>
              </a:rPr>
              <a:t> pod </a:t>
            </a:r>
            <a:r>
              <a:rPr lang="en-US" sz="3200" dirty="0" err="1">
                <a:latin typeface="Calibri (Body)"/>
              </a:rPr>
              <a:t>dejstvom</a:t>
            </a:r>
            <a:r>
              <a:rPr lang="en-US" sz="3200" dirty="0">
                <a:latin typeface="Calibri (Body)"/>
              </a:rPr>
              <a:t> </a:t>
            </a:r>
            <a:r>
              <a:rPr lang="en-US" sz="3200" dirty="0" err="1">
                <a:latin typeface="Calibri (Body)"/>
              </a:rPr>
              <a:t>sumračnog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stanja</a:t>
            </a:r>
            <a:r>
              <a:rPr lang="en-US" sz="3200" dirty="0">
                <a:latin typeface="Calibri (Body)"/>
              </a:rPr>
              <a:t>, </a:t>
            </a:r>
            <a:r>
              <a:rPr lang="en-US" sz="3200" dirty="0" err="1">
                <a:latin typeface="Calibri (Body)"/>
              </a:rPr>
              <a:t>dezorjentacije</a:t>
            </a:r>
            <a:r>
              <a:rPr lang="en-US" sz="3200" dirty="0">
                <a:latin typeface="Calibri (Body)"/>
              </a:rPr>
              <a:t>, </a:t>
            </a:r>
            <a:r>
              <a:rPr lang="en-US" sz="3200" dirty="0" err="1">
                <a:latin typeface="Calibri (Body)"/>
              </a:rPr>
              <a:t>strašnih</a:t>
            </a:r>
            <a:r>
              <a:rPr lang="en-US" sz="3200" dirty="0">
                <a:latin typeface="Calibri (Body)"/>
              </a:rPr>
              <a:t> </a:t>
            </a:r>
            <a:r>
              <a:rPr lang="en-US" sz="3200" dirty="0" err="1">
                <a:latin typeface="Calibri (Body)"/>
              </a:rPr>
              <a:t>halucinacija</a:t>
            </a:r>
            <a:r>
              <a:rPr lang="en-US" sz="3200" dirty="0">
                <a:latin typeface="Calibri (Body)"/>
              </a:rPr>
              <a:t>, </a:t>
            </a:r>
            <a:r>
              <a:rPr lang="en-US" sz="3200" dirty="0" err="1">
                <a:latin typeface="Calibri (Body)"/>
              </a:rPr>
              <a:t>intenzivnog</a:t>
            </a:r>
            <a:r>
              <a:rPr lang="en-US" sz="3200" dirty="0">
                <a:latin typeface="Calibri (Body)"/>
              </a:rPr>
              <a:t> </a:t>
            </a:r>
            <a:r>
              <a:rPr lang="en-US" sz="3200" dirty="0" err="1" smtClean="0">
                <a:latin typeface="Calibri (Body)"/>
              </a:rPr>
              <a:t>straha</a:t>
            </a:r>
            <a:r>
              <a:rPr lang="en-US" sz="3200" dirty="0" smtClean="0">
                <a:latin typeface="Calibri (Body)"/>
              </a:rPr>
              <a:t>, </a:t>
            </a:r>
            <a:r>
              <a:rPr lang="en-US" sz="3200" dirty="0" err="1">
                <a:latin typeface="Calibri (Body)"/>
              </a:rPr>
              <a:t>osoba</a:t>
            </a:r>
            <a:r>
              <a:rPr lang="en-US" sz="3200" dirty="0">
                <a:latin typeface="Calibri (Body)"/>
              </a:rPr>
              <a:t> se </a:t>
            </a:r>
            <a:r>
              <a:rPr lang="en-US" sz="3200" dirty="0" err="1">
                <a:latin typeface="Calibri (Body)"/>
              </a:rPr>
              <a:t>smatra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delimično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ili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potpuno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neuračunljivom</a:t>
            </a:r>
            <a:r>
              <a:rPr lang="en-US" sz="3200" dirty="0">
                <a:latin typeface="Calibri (Body)"/>
              </a:rPr>
              <a:t>, u </a:t>
            </a:r>
            <a:r>
              <a:rPr lang="en-US" sz="3200" dirty="0" err="1">
                <a:latin typeface="Calibri (Body)"/>
              </a:rPr>
              <a:t>zavisnosti</a:t>
            </a:r>
            <a:r>
              <a:rPr lang="en-US" sz="3200" dirty="0">
                <a:latin typeface="Calibri (Body)"/>
              </a:rPr>
              <a:t> od </a:t>
            </a:r>
            <a:r>
              <a:rPr lang="en-US" sz="3200" dirty="0" err="1">
                <a:latin typeface="Calibri (Body)"/>
              </a:rPr>
              <a:t>slučaja</a:t>
            </a:r>
            <a:r>
              <a:rPr lang="en-US" sz="3200" dirty="0">
                <a:latin typeface="Calibri (Body)"/>
              </a:rPr>
              <a:t>. </a:t>
            </a:r>
            <a:r>
              <a:rPr lang="en-US" sz="3200" dirty="0" err="1">
                <a:latin typeface="Calibri (Body)"/>
              </a:rPr>
              <a:t>Zbog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osetljivosti</a:t>
            </a:r>
            <a:r>
              <a:rPr lang="en-US" sz="3200" dirty="0">
                <a:latin typeface="Calibri (Body)"/>
              </a:rPr>
              <a:t> same </a:t>
            </a:r>
            <a:r>
              <a:rPr lang="en-US" sz="3200" dirty="0" err="1">
                <a:latin typeface="Calibri (Body)"/>
              </a:rPr>
              <a:t>osobe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na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alkohol</a:t>
            </a:r>
            <a:r>
              <a:rPr lang="en-US" sz="3200" dirty="0">
                <a:latin typeface="Calibri (Body)"/>
              </a:rPr>
              <a:t>, </a:t>
            </a:r>
            <a:r>
              <a:rPr lang="en-US" sz="3200" dirty="0" err="1">
                <a:latin typeface="Calibri (Body)"/>
              </a:rPr>
              <a:t>njoj</a:t>
            </a:r>
            <a:r>
              <a:rPr lang="en-US" sz="3200" dirty="0">
                <a:latin typeface="Calibri (Body)"/>
              </a:rPr>
              <a:t> se </a:t>
            </a:r>
            <a:r>
              <a:rPr lang="en-US" sz="3200" dirty="0" err="1">
                <a:latin typeface="Calibri (Body)"/>
              </a:rPr>
              <a:t>izričito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zabranjuje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dalja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konzumacija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alkohola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prepisuje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mera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lečenja</a:t>
            </a:r>
            <a:r>
              <a:rPr lang="en-US" sz="3200" dirty="0">
                <a:latin typeface="Calibri (Body)"/>
              </a:rPr>
              <a:t>, </a:t>
            </a:r>
            <a:r>
              <a:rPr lang="en-US" sz="3200" dirty="0" smtClean="0">
                <a:latin typeface="Calibri (Body)"/>
              </a:rPr>
              <a:t>u </a:t>
            </a:r>
            <a:r>
              <a:rPr lang="en-US" sz="3200" dirty="0" err="1">
                <a:latin typeface="Calibri (Body)"/>
              </a:rPr>
              <a:t>cilju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prevencije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sličnog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ispada</a:t>
            </a:r>
            <a:r>
              <a:rPr lang="en-US" sz="3200" dirty="0" smtClean="0">
                <a:latin typeface="Calibri (Body)"/>
              </a:rPr>
              <a:t>.</a:t>
            </a:r>
            <a:endParaRPr lang="en-US" sz="3200" dirty="0"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3788074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400" dirty="0" smtClean="0">
                <a:latin typeface="Calibri (Body)"/>
              </a:rPr>
              <a:t>Lečenje alkoholizma</a:t>
            </a:r>
            <a:endParaRPr lang="en-US" sz="4400" dirty="0">
              <a:latin typeface="Calibri (Body)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err="1">
                <a:latin typeface="Calibri (Body)"/>
              </a:rPr>
              <a:t>Alkoholičar</a:t>
            </a:r>
            <a:r>
              <a:rPr lang="en-US" sz="3200" dirty="0">
                <a:latin typeface="Calibri (Body)"/>
              </a:rPr>
              <a:t> se </a:t>
            </a:r>
            <a:r>
              <a:rPr lang="en-US" sz="3200" dirty="0" err="1">
                <a:latin typeface="Calibri (Body)"/>
              </a:rPr>
              <a:t>na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 smtClean="0">
                <a:latin typeface="Calibri (Body)"/>
              </a:rPr>
              <a:t>lečenja</a:t>
            </a:r>
            <a:r>
              <a:rPr lang="en-US" sz="3200" dirty="0" smtClean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odluči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kad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 smtClean="0">
                <a:latin typeface="Calibri (Body)"/>
              </a:rPr>
              <a:t>shvati</a:t>
            </a:r>
            <a:r>
              <a:rPr lang="en-US" sz="3200" dirty="0" smtClean="0">
                <a:latin typeface="Calibri (Body)"/>
              </a:rPr>
              <a:t>:</a:t>
            </a:r>
            <a:endParaRPr lang="sr-Latn-RS" sz="3200" dirty="0" smtClean="0">
              <a:latin typeface="Calibri (Body)"/>
            </a:endParaRPr>
          </a:p>
          <a:p>
            <a:r>
              <a:rPr lang="en-US" sz="3200" dirty="0" smtClean="0">
                <a:latin typeface="Calibri (Body)"/>
              </a:rPr>
              <a:t>Da </a:t>
            </a:r>
            <a:r>
              <a:rPr lang="en-US" sz="3200" dirty="0">
                <a:latin typeface="Calibri (Body)"/>
              </a:rPr>
              <a:t>mu </a:t>
            </a:r>
            <a:r>
              <a:rPr lang="en-US" sz="3200" dirty="0" err="1">
                <a:latin typeface="Calibri (Body)"/>
              </a:rPr>
              <a:t>zdravlje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 smtClean="0">
                <a:latin typeface="Calibri (Body)"/>
              </a:rPr>
              <a:t>popušta</a:t>
            </a:r>
            <a:r>
              <a:rPr lang="sr-Latn-RS" sz="3200" dirty="0" smtClean="0">
                <a:latin typeface="Calibri (Body)"/>
              </a:rPr>
              <a:t>.</a:t>
            </a:r>
            <a:endParaRPr lang="en-US" sz="3200" dirty="0">
              <a:latin typeface="Calibri (Body)"/>
            </a:endParaRPr>
          </a:p>
          <a:p>
            <a:r>
              <a:rPr lang="en-US" sz="3200" dirty="0">
                <a:latin typeface="Calibri (Body)"/>
              </a:rPr>
              <a:t>Da mu se </a:t>
            </a:r>
            <a:r>
              <a:rPr lang="en-US" sz="3200" dirty="0" err="1">
                <a:latin typeface="Calibri (Body)"/>
              </a:rPr>
              <a:t>smanjuje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radna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sposobnost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loše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obavlja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smtClean="0">
                <a:latin typeface="Calibri (Body)"/>
              </a:rPr>
              <a:t>rad</a:t>
            </a:r>
            <a:r>
              <a:rPr lang="sr-Latn-RS" sz="3200" dirty="0" smtClean="0">
                <a:latin typeface="Calibri (Body)"/>
              </a:rPr>
              <a:t>.</a:t>
            </a:r>
            <a:endParaRPr lang="en-US" sz="3200" dirty="0">
              <a:latin typeface="Calibri (Body)"/>
            </a:endParaRPr>
          </a:p>
          <a:p>
            <a:r>
              <a:rPr lang="en-US" sz="3200" dirty="0">
                <a:latin typeface="Calibri (Body)"/>
              </a:rPr>
              <a:t>Da </a:t>
            </a:r>
            <a:r>
              <a:rPr lang="en-US" sz="3200" dirty="0" err="1">
                <a:latin typeface="Calibri (Body)"/>
              </a:rPr>
              <a:t>izostaje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puno</a:t>
            </a:r>
            <a:r>
              <a:rPr lang="en-US" sz="3200" dirty="0">
                <a:latin typeface="Calibri (Body)"/>
              </a:rPr>
              <a:t> s </a:t>
            </a:r>
            <a:r>
              <a:rPr lang="en-US" sz="3200" dirty="0" err="1">
                <a:latin typeface="Calibri (Body)"/>
              </a:rPr>
              <a:t>posla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i</a:t>
            </a:r>
            <a:r>
              <a:rPr lang="en-US" sz="3200" dirty="0">
                <a:latin typeface="Calibri (Body)"/>
              </a:rPr>
              <a:t> je </a:t>
            </a:r>
            <a:r>
              <a:rPr lang="en-US" sz="3200" dirty="0" err="1">
                <a:latin typeface="Calibri (Body)"/>
              </a:rPr>
              <a:t>često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 smtClean="0">
                <a:latin typeface="Calibri (Body)"/>
              </a:rPr>
              <a:t>mamuran</a:t>
            </a:r>
            <a:r>
              <a:rPr lang="en-US" sz="3200" dirty="0" smtClean="0">
                <a:latin typeface="Calibri (Body)"/>
              </a:rPr>
              <a:t>.</a:t>
            </a:r>
            <a:endParaRPr lang="en-US" sz="3200" dirty="0">
              <a:latin typeface="Calibri (Body)"/>
            </a:endParaRPr>
          </a:p>
          <a:p>
            <a:r>
              <a:rPr lang="en-US" sz="3200" dirty="0" smtClean="0">
                <a:latin typeface="Calibri (Body)"/>
              </a:rPr>
              <a:t>Da </a:t>
            </a:r>
            <a:r>
              <a:rPr lang="en-US" sz="3200" dirty="0" err="1">
                <a:latin typeface="Calibri (Body)"/>
              </a:rPr>
              <a:t>previše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novca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troši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na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piće</a:t>
            </a:r>
            <a:r>
              <a:rPr lang="en-US" sz="3200" dirty="0">
                <a:latin typeface="Calibri (Body)"/>
              </a:rPr>
              <a:t>, a ne </a:t>
            </a:r>
            <a:r>
              <a:rPr lang="en-US" sz="3200" dirty="0" err="1">
                <a:latin typeface="Calibri (Body)"/>
              </a:rPr>
              <a:t>na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potrebne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 smtClean="0">
                <a:latin typeface="Calibri (Body)"/>
              </a:rPr>
              <a:t>stvari</a:t>
            </a:r>
            <a:r>
              <a:rPr lang="sr-Latn-RS" sz="3200" dirty="0" smtClean="0">
                <a:latin typeface="Calibri (Body)"/>
              </a:rPr>
              <a:t>.</a:t>
            </a:r>
            <a:endParaRPr lang="en-US" sz="3200" dirty="0"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253614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en-US" sz="3200" dirty="0" err="1">
                <a:latin typeface="Calibri (Body)"/>
              </a:rPr>
              <a:t>Zato</a:t>
            </a:r>
            <a:r>
              <a:rPr lang="en-US" sz="3200" dirty="0">
                <a:latin typeface="Calibri (Body)"/>
              </a:rPr>
              <a:t> ide </a:t>
            </a:r>
            <a:r>
              <a:rPr lang="en-US" sz="3200" dirty="0" err="1">
                <a:latin typeface="Calibri (Body)"/>
              </a:rPr>
              <a:t>na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savetovanje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grupne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sastanke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sa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drugim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alkoholičarima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koji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otvoreno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pričaju</a:t>
            </a:r>
            <a:r>
              <a:rPr lang="en-US" sz="3200" dirty="0">
                <a:latin typeface="Calibri (Body)"/>
              </a:rPr>
              <a:t> o </a:t>
            </a:r>
            <a:r>
              <a:rPr lang="en-US" sz="3200" dirty="0" err="1">
                <a:latin typeface="Calibri (Body)"/>
              </a:rPr>
              <a:t>svom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problemu</a:t>
            </a:r>
            <a:r>
              <a:rPr lang="en-US" sz="3200" dirty="0">
                <a:latin typeface="Calibri (Body)"/>
              </a:rPr>
              <a:t>. </a:t>
            </a:r>
            <a:r>
              <a:rPr lang="en-US" sz="3200" dirty="0" err="1">
                <a:latin typeface="Calibri (Body)"/>
              </a:rPr>
              <a:t>Ako</a:t>
            </a:r>
            <a:r>
              <a:rPr lang="en-US" sz="3200" dirty="0">
                <a:latin typeface="Calibri (Body)"/>
              </a:rPr>
              <a:t> ne </a:t>
            </a:r>
            <a:r>
              <a:rPr lang="en-US" sz="3200" dirty="0" err="1">
                <a:latin typeface="Calibri (Body)"/>
              </a:rPr>
              <a:t>uspeju</a:t>
            </a:r>
            <a:r>
              <a:rPr lang="en-US" sz="3200" dirty="0">
                <a:latin typeface="Calibri (Body)"/>
              </a:rPr>
              <a:t> da </a:t>
            </a:r>
            <a:r>
              <a:rPr lang="en-US" sz="3200" dirty="0" err="1">
                <a:latin typeface="Calibri (Body)"/>
              </a:rPr>
              <a:t>izleče</a:t>
            </a:r>
            <a:r>
              <a:rPr lang="en-US" sz="3200" dirty="0">
                <a:latin typeface="Calibri (Body)"/>
              </a:rPr>
              <a:t>, </a:t>
            </a:r>
            <a:r>
              <a:rPr lang="en-US" sz="3200" dirty="0" err="1">
                <a:latin typeface="Calibri (Body)"/>
              </a:rPr>
              <a:t>odlaze</a:t>
            </a:r>
            <a:r>
              <a:rPr lang="en-US" sz="3200" dirty="0">
                <a:latin typeface="Calibri (Body)"/>
              </a:rPr>
              <a:t> u </a:t>
            </a:r>
            <a:r>
              <a:rPr lang="en-US" sz="3200" dirty="0" err="1">
                <a:latin typeface="Calibri (Body)"/>
              </a:rPr>
              <a:t>centre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za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rehabilitaciju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gde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ostanu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nekoliko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meseci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izlečeni</a:t>
            </a:r>
            <a:r>
              <a:rPr lang="en-US" sz="3200" dirty="0">
                <a:latin typeface="Calibri (Body)"/>
              </a:rPr>
              <a:t>, </a:t>
            </a:r>
            <a:r>
              <a:rPr lang="en-US" sz="3200" dirty="0" err="1">
                <a:latin typeface="Calibri (Body)"/>
              </a:rPr>
              <a:t>ali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mnogi</a:t>
            </a:r>
            <a:r>
              <a:rPr lang="en-US" sz="3200" dirty="0">
                <a:latin typeface="Calibri (Body)"/>
              </a:rPr>
              <a:t> od </a:t>
            </a:r>
            <a:r>
              <a:rPr lang="en-US" sz="3200" dirty="0" err="1">
                <a:latin typeface="Calibri (Body)"/>
              </a:rPr>
              <a:t>njih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na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kraju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daju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 smtClean="0">
                <a:latin typeface="Calibri (Body)"/>
              </a:rPr>
              <a:t>alkohol</a:t>
            </a:r>
            <a:r>
              <a:rPr lang="en-US" sz="3200" dirty="0" smtClean="0">
                <a:latin typeface="Calibri (Body)"/>
              </a:rPr>
              <a:t>.</a:t>
            </a:r>
            <a:r>
              <a:rPr lang="sr-Latn-RS" sz="3200" dirty="0" smtClean="0">
                <a:latin typeface="Calibri (Body)"/>
              </a:rPr>
              <a:t> </a:t>
            </a:r>
            <a:r>
              <a:rPr lang="en-US" sz="3200" dirty="0" err="1" smtClean="0">
                <a:latin typeface="Calibri (Body)"/>
              </a:rPr>
              <a:t>Još</a:t>
            </a:r>
            <a:r>
              <a:rPr lang="en-US" sz="3200" dirty="0" smtClean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jedna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 smtClean="0">
                <a:latin typeface="Calibri (Body)"/>
              </a:rPr>
              <a:t>slika</a:t>
            </a:r>
            <a:r>
              <a:rPr lang="sr-Latn-RS" sz="3200" dirty="0">
                <a:latin typeface="Calibri (Body)"/>
              </a:rPr>
              <a:t> </a:t>
            </a:r>
            <a:r>
              <a:rPr lang="sr-Latn-RS" sz="3200" dirty="0" smtClean="0">
                <a:latin typeface="Calibri (Body)"/>
              </a:rPr>
              <a:t>savetovanja o</a:t>
            </a:r>
            <a:r>
              <a:rPr lang="en-US" sz="3200" dirty="0" smtClean="0">
                <a:latin typeface="Calibri (Body)"/>
              </a:rPr>
              <a:t>d </a:t>
            </a:r>
            <a:r>
              <a:rPr lang="en-US" sz="3200" dirty="0" err="1" smtClean="0">
                <a:latin typeface="Calibri (Body)"/>
              </a:rPr>
              <a:t>alkoholizma</a:t>
            </a:r>
            <a:r>
              <a:rPr lang="sr-Latn-RS" sz="3200" dirty="0" smtClean="0">
                <a:latin typeface="Calibri (Body)"/>
              </a:rPr>
              <a:t>.</a:t>
            </a:r>
            <a:endParaRPr lang="en-US" sz="3200" dirty="0">
              <a:latin typeface="Calibri (Body)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861048"/>
            <a:ext cx="3744416" cy="268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908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>
                <a:latin typeface="Calibri (Body)"/>
              </a:rPr>
              <a:t>Alkoholičarski</a:t>
            </a:r>
            <a:r>
              <a:rPr lang="en-US" sz="4400" dirty="0">
                <a:latin typeface="Calibri (Body)"/>
              </a:rPr>
              <a:t> </a:t>
            </a:r>
            <a:r>
              <a:rPr lang="en-US" sz="4400" dirty="0" err="1" smtClean="0">
                <a:latin typeface="Calibri (Body)"/>
              </a:rPr>
              <a:t>kriminalitet</a:t>
            </a:r>
            <a:endParaRPr lang="en-US" sz="4400" dirty="0">
              <a:latin typeface="Calibri (Body)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vi-VN" sz="3200" dirty="0">
                <a:latin typeface="Calibri (Body)"/>
              </a:rPr>
              <a:t>Transparentna je veza alkoholizma i zločina. U „alkoholičarski kriminalitet“ </a:t>
            </a:r>
            <a:r>
              <a:rPr lang="vi-VN" sz="3200" dirty="0" smtClean="0">
                <a:latin typeface="Calibri (Body)"/>
              </a:rPr>
              <a:t>spadaju:pre </a:t>
            </a:r>
            <a:r>
              <a:rPr lang="vi-VN" sz="3200" dirty="0">
                <a:latin typeface="Calibri (Body)"/>
              </a:rPr>
              <a:t>svega, krivična dela vozača motornih vozila koji u saobraćaju učestvuju pod dejstvom alkohola, </a:t>
            </a:r>
            <a:r>
              <a:rPr lang="vi-VN" sz="3200" dirty="0" smtClean="0">
                <a:latin typeface="Calibri (Body)"/>
              </a:rPr>
              <a:t>zati</a:t>
            </a:r>
            <a:r>
              <a:rPr lang="sr-Latn-RS" sz="3200" dirty="0">
                <a:latin typeface="Calibri (Body)"/>
              </a:rPr>
              <a:t>m</a:t>
            </a:r>
            <a:r>
              <a:rPr lang="vi-VN" sz="3200" dirty="0" smtClean="0">
                <a:latin typeface="Calibri (Body)"/>
              </a:rPr>
              <a:t> verb</a:t>
            </a:r>
            <a:r>
              <a:rPr lang="sr-Latn-RS" sz="3200" dirty="0" smtClean="0">
                <a:latin typeface="Calibri (Body)"/>
              </a:rPr>
              <a:t>a</a:t>
            </a:r>
            <a:r>
              <a:rPr lang="vi-VN" sz="3200" dirty="0" smtClean="0">
                <a:latin typeface="Calibri (Body)"/>
              </a:rPr>
              <a:t>lna </a:t>
            </a:r>
            <a:r>
              <a:rPr lang="vi-VN" sz="3200" dirty="0">
                <a:latin typeface="Calibri (Body)"/>
              </a:rPr>
              <a:t>krivična </a:t>
            </a:r>
            <a:r>
              <a:rPr lang="vi-VN" sz="3200" dirty="0" smtClean="0">
                <a:latin typeface="Calibri (Body)"/>
              </a:rPr>
              <a:t>dela</a:t>
            </a:r>
            <a:r>
              <a:rPr lang="sr-Latn-RS" sz="3200" dirty="0" smtClean="0">
                <a:latin typeface="Calibri (Body)"/>
              </a:rPr>
              <a:t> itd</a:t>
            </a:r>
            <a:r>
              <a:rPr lang="vi-VN" sz="3200" dirty="0" smtClean="0">
                <a:latin typeface="Calibri (Body)"/>
              </a:rPr>
              <a:t>. </a:t>
            </a:r>
            <a:r>
              <a:rPr lang="vi-VN" sz="3200" dirty="0">
                <a:latin typeface="Calibri (Body)"/>
              </a:rPr>
              <a:t>Zajednička crta ovih dela </a:t>
            </a:r>
            <a:r>
              <a:rPr lang="vi-VN" sz="3200" dirty="0" smtClean="0">
                <a:latin typeface="Calibri (Body)"/>
              </a:rPr>
              <a:t>je</a:t>
            </a:r>
            <a:r>
              <a:rPr lang="sr-Latn-RS" sz="3200" dirty="0" smtClean="0">
                <a:latin typeface="Calibri (Body)"/>
              </a:rPr>
              <a:t> i</a:t>
            </a:r>
            <a:r>
              <a:rPr lang="vi-VN" sz="3200" dirty="0" smtClean="0">
                <a:latin typeface="Calibri (Body)"/>
              </a:rPr>
              <a:t>zražena</a:t>
            </a:r>
            <a:r>
              <a:rPr lang="vi-VN" sz="3200" dirty="0">
                <a:latin typeface="Calibri (Body)"/>
              </a:rPr>
              <a:t> agresivnost njihovih učinilaca, koja je posledica otklanjanja inhibicionih faktora pomoću alkohola</a:t>
            </a:r>
            <a:r>
              <a:rPr lang="vi-VN" sz="3200" dirty="0" smtClean="0">
                <a:latin typeface="Calibri (Body)"/>
              </a:rPr>
              <a:t>.</a:t>
            </a:r>
            <a:endParaRPr lang="en-US" sz="3200" dirty="0"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3968198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Calibri (Body)"/>
              </a:rPr>
              <a:t>U </a:t>
            </a:r>
            <a:r>
              <a:rPr lang="en-US" sz="3200" dirty="0" err="1">
                <a:latin typeface="Calibri (Body)"/>
              </a:rPr>
              <a:t>većim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dozama</a:t>
            </a:r>
            <a:r>
              <a:rPr lang="en-US" sz="3200" dirty="0">
                <a:latin typeface="Calibri (Body)"/>
              </a:rPr>
              <a:t>, </a:t>
            </a:r>
            <a:r>
              <a:rPr lang="en-US" sz="3200" dirty="0" err="1">
                <a:latin typeface="Calibri (Body)"/>
              </a:rPr>
              <a:t>uneti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alkohol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može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izazvati</a:t>
            </a:r>
            <a:r>
              <a:rPr lang="en-US" sz="3200" dirty="0">
                <a:latin typeface="Calibri (Body)"/>
              </a:rPr>
              <a:t> san </a:t>
            </a:r>
            <a:r>
              <a:rPr lang="en-US" sz="3200" dirty="0" err="1">
                <a:latin typeface="Calibri (Body)"/>
              </a:rPr>
              <a:t>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teže</a:t>
            </a:r>
            <a:r>
              <a:rPr lang="en-US" sz="3200" dirty="0">
                <a:latin typeface="Calibri (Body)"/>
              </a:rPr>
              <a:t> </a:t>
            </a:r>
            <a:r>
              <a:rPr lang="en-US" sz="3200" dirty="0" err="1">
                <a:latin typeface="Calibri (Body)"/>
              </a:rPr>
              <a:t>kvantitativne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poremećaje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svesti</a:t>
            </a:r>
            <a:r>
              <a:rPr lang="en-US" sz="3200" dirty="0">
                <a:latin typeface="Calibri (Body)"/>
              </a:rPr>
              <a:t>, pa </a:t>
            </a:r>
            <a:r>
              <a:rPr lang="en-US" sz="3200" dirty="0" err="1">
                <a:latin typeface="Calibri (Body)"/>
              </a:rPr>
              <a:t>čak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smrt</a:t>
            </a:r>
            <a:r>
              <a:rPr lang="en-US" sz="3200" dirty="0">
                <a:latin typeface="Calibri (Body)"/>
              </a:rPr>
              <a:t>. </a:t>
            </a:r>
            <a:r>
              <a:rPr lang="en-US" sz="3200" dirty="0" err="1">
                <a:latin typeface="Calibri (Body)"/>
              </a:rPr>
              <a:t>Alkohol</a:t>
            </a:r>
            <a:r>
              <a:rPr lang="en-US" sz="3200" dirty="0">
                <a:latin typeface="Calibri (Body)"/>
              </a:rPr>
              <a:t> u </a:t>
            </a:r>
            <a:r>
              <a:rPr lang="en-US" sz="3200" dirty="0" err="1">
                <a:latin typeface="Calibri (Body)"/>
              </a:rPr>
              <a:t>manjoj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količini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blokira</a:t>
            </a:r>
            <a:r>
              <a:rPr lang="en-US" sz="3200" dirty="0">
                <a:latin typeface="Calibri (Body)"/>
              </a:rPr>
              <a:t> </a:t>
            </a:r>
            <a:r>
              <a:rPr lang="en-US" sz="3200" dirty="0" err="1">
                <a:latin typeface="Calibri (Body)"/>
              </a:rPr>
              <a:t>humana</a:t>
            </a:r>
            <a:r>
              <a:rPr lang="en-US" sz="3200" dirty="0">
                <a:latin typeface="Calibri (Body)"/>
              </a:rPr>
              <a:t> </a:t>
            </a:r>
            <a:r>
              <a:rPr lang="en-US" sz="3200" dirty="0" err="1">
                <a:latin typeface="Calibri (Body)"/>
              </a:rPr>
              <a:t>svojstva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duševnog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 smtClean="0">
                <a:latin typeface="Calibri (Body)"/>
              </a:rPr>
              <a:t>života</a:t>
            </a:r>
            <a:r>
              <a:rPr lang="en-US" sz="3200" dirty="0" smtClean="0">
                <a:latin typeface="Calibri (Body)"/>
              </a:rPr>
              <a:t>. </a:t>
            </a:r>
            <a:r>
              <a:rPr lang="en-US" sz="3200" dirty="0" err="1">
                <a:latin typeface="Calibri (Body)"/>
              </a:rPr>
              <a:t>Kritičnost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kod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osobe</a:t>
            </a:r>
            <a:r>
              <a:rPr lang="en-US" sz="3200" dirty="0">
                <a:latin typeface="Calibri (Body)"/>
              </a:rPr>
              <a:t> se </a:t>
            </a:r>
            <a:r>
              <a:rPr lang="en-US" sz="3200" dirty="0" err="1">
                <a:latin typeface="Calibri (Body)"/>
              </a:rPr>
              <a:t>smanjuje</a:t>
            </a:r>
            <a:r>
              <a:rPr lang="en-US" sz="3200" dirty="0">
                <a:latin typeface="Calibri (Body)"/>
              </a:rPr>
              <a:t>, </a:t>
            </a:r>
            <a:r>
              <a:rPr lang="en-US" sz="3200" dirty="0" err="1">
                <a:latin typeface="Calibri (Body)"/>
              </a:rPr>
              <a:t>zanemaruju</a:t>
            </a:r>
            <a:r>
              <a:rPr lang="en-US" sz="3200" dirty="0">
                <a:latin typeface="Calibri (Body)"/>
              </a:rPr>
              <a:t> se </a:t>
            </a:r>
            <a:r>
              <a:rPr lang="en-US" sz="3200" dirty="0" err="1">
                <a:latin typeface="Calibri (Body)"/>
              </a:rPr>
              <a:t>ograničenja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koja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postavlja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život</a:t>
            </a:r>
            <a:r>
              <a:rPr lang="en-US" sz="3200" dirty="0">
                <a:latin typeface="Calibri (Body)"/>
              </a:rPr>
              <a:t> u </a:t>
            </a:r>
            <a:r>
              <a:rPr lang="en-US" sz="3200" u="sng" dirty="0" err="1" smtClean="0">
                <a:latin typeface="Calibri (Body)"/>
              </a:rPr>
              <a:t>zajednici</a:t>
            </a:r>
            <a:r>
              <a:rPr lang="sr-Latn-RS" sz="3200" u="sng" dirty="0" smtClean="0">
                <a:latin typeface="Calibri (Body)"/>
              </a:rPr>
              <a:t>.</a:t>
            </a:r>
            <a:r>
              <a:rPr lang="en-US" sz="3200" dirty="0">
                <a:latin typeface="Calibri (Body)"/>
              </a:rPr>
              <a:t> </a:t>
            </a:r>
            <a:r>
              <a:rPr lang="sr-Latn-RS" sz="3200" dirty="0" smtClean="0">
                <a:latin typeface="Calibri (Body)"/>
              </a:rPr>
              <a:t>P</a:t>
            </a:r>
            <a:r>
              <a:rPr lang="en-US" sz="3200" dirty="0" err="1" smtClean="0">
                <a:latin typeface="Calibri (Body)"/>
              </a:rPr>
              <a:t>reovladava</a:t>
            </a:r>
            <a:r>
              <a:rPr lang="en-US" sz="3200" dirty="0" smtClean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uverenje</a:t>
            </a:r>
            <a:r>
              <a:rPr lang="en-US" sz="3200" dirty="0">
                <a:latin typeface="Calibri (Body)"/>
              </a:rPr>
              <a:t> o </a:t>
            </a:r>
            <a:r>
              <a:rPr lang="en-US" sz="3200" dirty="0" err="1">
                <a:latin typeface="Calibri (Body)"/>
              </a:rPr>
              <a:t>visokim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ličnim</a:t>
            </a:r>
            <a:r>
              <a:rPr lang="en-US" sz="3200" dirty="0">
                <a:latin typeface="Calibri (Body)"/>
              </a:rPr>
              <a:t> </a:t>
            </a:r>
            <a:r>
              <a:rPr lang="en-US" sz="3200" dirty="0" err="1">
                <a:latin typeface="Calibri (Body)"/>
              </a:rPr>
              <a:t>vrednostima</a:t>
            </a:r>
            <a:r>
              <a:rPr lang="en-US" sz="3200" dirty="0">
                <a:latin typeface="Calibri (Body)"/>
              </a:rPr>
              <a:t>, bez </a:t>
            </a:r>
            <a:r>
              <a:rPr lang="en-US" sz="3200" dirty="0" err="1" smtClean="0">
                <a:latin typeface="Calibri (Body)"/>
              </a:rPr>
              <a:t>potkrepljenja</a:t>
            </a:r>
            <a:r>
              <a:rPr lang="sr-Latn-RS" sz="3200" dirty="0" smtClean="0">
                <a:latin typeface="Calibri (Body)"/>
              </a:rPr>
              <a:t>.</a:t>
            </a:r>
            <a:r>
              <a:rPr lang="vi-VN" sz="3200" dirty="0">
                <a:latin typeface="Calibri (Body)"/>
              </a:rPr>
              <a:t> </a:t>
            </a:r>
            <a:r>
              <a:rPr lang="vi-VN" sz="3200" dirty="0" smtClean="0">
                <a:latin typeface="Calibri (Body)"/>
              </a:rPr>
              <a:t>Alkohol </a:t>
            </a:r>
            <a:r>
              <a:rPr lang="vi-VN" sz="3200" dirty="0">
                <a:latin typeface="Calibri (Body)"/>
              </a:rPr>
              <a:t>je takođe povezan sa nizom krivičnih dela nečinjenja.</a:t>
            </a:r>
            <a:endParaRPr lang="en-US" sz="3200" dirty="0"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321621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err="1">
                <a:latin typeface="Calibri (Body)"/>
              </a:rPr>
              <a:t>Z</a:t>
            </a:r>
            <a:r>
              <a:rPr lang="en-US" sz="4400" dirty="0" err="1" smtClean="0">
                <a:latin typeface="Calibri (Body)"/>
              </a:rPr>
              <a:t>animljivosti</a:t>
            </a:r>
            <a:r>
              <a:rPr lang="en-US" sz="4400" dirty="0" smtClean="0">
                <a:latin typeface="Calibri (Body)"/>
              </a:rPr>
              <a:t> </a:t>
            </a:r>
            <a:r>
              <a:rPr lang="en-US" sz="4400" dirty="0">
                <a:latin typeface="Calibri (Body)"/>
              </a:rPr>
              <a:t>o </a:t>
            </a:r>
            <a:r>
              <a:rPr lang="en-US" sz="4400" dirty="0" err="1" smtClean="0">
                <a:latin typeface="Calibri (Body)"/>
              </a:rPr>
              <a:t>alkoholu</a:t>
            </a:r>
            <a:endParaRPr lang="en-US" sz="4400" dirty="0">
              <a:latin typeface="Calibri (Body)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Latn-RS" sz="3200" dirty="0" smtClean="0">
                <a:latin typeface="Calibri (Body)"/>
              </a:rPr>
              <a:t>Metafobija</a:t>
            </a:r>
            <a:r>
              <a:rPr lang="vi-VN" sz="3200" dirty="0" smtClean="0">
                <a:latin typeface="Calibri (Body)"/>
              </a:rPr>
              <a:t> </a:t>
            </a:r>
            <a:r>
              <a:rPr lang="vi-VN" sz="3200" dirty="0">
                <a:latin typeface="Calibri (Body)"/>
              </a:rPr>
              <a:t>- strah od alkohola</a:t>
            </a:r>
            <a:r>
              <a:rPr lang="vi-VN" sz="3200" dirty="0" smtClean="0">
                <a:latin typeface="Calibri (Body)"/>
              </a:rPr>
              <a:t>.</a:t>
            </a:r>
            <a:endParaRPr lang="sr-Latn-RS" sz="3200" dirty="0" smtClean="0">
              <a:latin typeface="Calibri (Body)"/>
            </a:endParaRPr>
          </a:p>
          <a:p>
            <a:r>
              <a:rPr lang="vi-VN" sz="3200" dirty="0" smtClean="0">
                <a:latin typeface="Calibri (Body)"/>
              </a:rPr>
              <a:t>Količina </a:t>
            </a:r>
            <a:r>
              <a:rPr lang="vi-VN" sz="3200" dirty="0">
                <a:latin typeface="Calibri (Body)"/>
              </a:rPr>
              <a:t>konzumacije alkohola se smanjuje kada je pun </a:t>
            </a:r>
            <a:r>
              <a:rPr lang="vi-VN" sz="3200" dirty="0" smtClean="0">
                <a:latin typeface="Calibri (Body)"/>
              </a:rPr>
              <a:t>mesec.</a:t>
            </a:r>
            <a:endParaRPr lang="sr-Latn-RS" sz="3200" dirty="0" smtClean="0">
              <a:latin typeface="Calibri (Body)"/>
            </a:endParaRPr>
          </a:p>
          <a:p>
            <a:r>
              <a:rPr lang="vi-VN" sz="3200" dirty="0" smtClean="0">
                <a:latin typeface="Calibri (Body)"/>
              </a:rPr>
              <a:t>Alkohol </a:t>
            </a:r>
            <a:r>
              <a:rPr lang="vi-VN" sz="3200" dirty="0">
                <a:latin typeface="Calibri (Body)"/>
              </a:rPr>
              <a:t>je uzrok 50% vežbe</a:t>
            </a:r>
            <a:r>
              <a:rPr lang="vi-VN" sz="3200" dirty="0" smtClean="0">
                <a:latin typeface="Calibri (Body)"/>
              </a:rPr>
              <a:t>.</a:t>
            </a:r>
            <a:endParaRPr lang="sr-Latn-RS" sz="3200" dirty="0" smtClean="0">
              <a:latin typeface="Calibri (Body)"/>
            </a:endParaRPr>
          </a:p>
          <a:p>
            <a:r>
              <a:rPr lang="vi-VN" sz="3200" dirty="0" smtClean="0">
                <a:latin typeface="Calibri (Body)"/>
              </a:rPr>
              <a:t>Procenjuje </a:t>
            </a:r>
            <a:r>
              <a:rPr lang="vi-VN" sz="3200" dirty="0">
                <a:latin typeface="Calibri (Body)"/>
              </a:rPr>
              <a:t>se da alkohol uzrokuje 20% -30% nesreća širom </a:t>
            </a:r>
            <a:r>
              <a:rPr lang="vi-VN" sz="3200" dirty="0" smtClean="0">
                <a:latin typeface="Calibri (Body)"/>
              </a:rPr>
              <a:t>sveta.</a:t>
            </a:r>
            <a:endParaRPr lang="sr-Latn-RS" sz="3200" dirty="0" smtClean="0">
              <a:latin typeface="Calibri (Body)"/>
            </a:endParaRPr>
          </a:p>
          <a:p>
            <a:r>
              <a:rPr lang="vi-VN" sz="3200" dirty="0" smtClean="0">
                <a:latin typeface="Calibri (Body)"/>
              </a:rPr>
              <a:t>Većina </a:t>
            </a:r>
            <a:r>
              <a:rPr lang="vi-VN" sz="3200" dirty="0">
                <a:latin typeface="Calibri (Body)"/>
              </a:rPr>
              <a:t>povrća sadrži alkohol</a:t>
            </a:r>
            <a:r>
              <a:rPr lang="vi-VN" sz="3200" dirty="0" smtClean="0">
                <a:latin typeface="Calibri (Body)"/>
              </a:rPr>
              <a:t>.</a:t>
            </a:r>
            <a:endParaRPr lang="sr-Latn-RS" sz="3200" dirty="0" smtClean="0">
              <a:latin typeface="Calibri (Body)"/>
            </a:endParaRPr>
          </a:p>
          <a:p>
            <a:r>
              <a:rPr lang="vi-VN" sz="3200" dirty="0" smtClean="0">
                <a:latin typeface="Calibri (Body)"/>
              </a:rPr>
              <a:t>Pivo </a:t>
            </a:r>
            <a:r>
              <a:rPr lang="vi-VN" sz="3200" dirty="0">
                <a:latin typeface="Calibri (Body)"/>
              </a:rPr>
              <a:t>je najpopularnije alkoholno piće među mladima.</a:t>
            </a:r>
            <a:endParaRPr lang="en-US" sz="3200" dirty="0"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3235613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latin typeface="Calibri (Body)"/>
              </a:rPr>
              <a:t>Alkoholizam</a:t>
            </a:r>
            <a:endParaRPr lang="en-US" sz="4400" dirty="0">
              <a:latin typeface="Calibri (Body)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err="1">
                <a:latin typeface="Calibri (Body)"/>
              </a:rPr>
              <a:t>Alkoholizam</a:t>
            </a:r>
            <a:r>
              <a:rPr lang="en-US" sz="3200" dirty="0">
                <a:latin typeface="Calibri (Body)"/>
              </a:rPr>
              <a:t> je </a:t>
            </a:r>
            <a:r>
              <a:rPr lang="en-US" sz="3200" dirty="0" err="1">
                <a:latin typeface="Calibri (Body)"/>
              </a:rPr>
              <a:t>jedna</a:t>
            </a:r>
            <a:r>
              <a:rPr lang="en-US" sz="3200" dirty="0">
                <a:latin typeface="Calibri (Body)"/>
              </a:rPr>
              <a:t> od </a:t>
            </a:r>
            <a:r>
              <a:rPr lang="en-US" sz="3200" dirty="0" err="1">
                <a:latin typeface="Calibri (Body)"/>
              </a:rPr>
              <a:t>najrasprostranjenijih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bolesti</a:t>
            </a:r>
            <a:r>
              <a:rPr lang="en-US" sz="3200" dirty="0">
                <a:latin typeface="Calibri (Body)"/>
              </a:rPr>
              <a:t> </a:t>
            </a:r>
            <a:r>
              <a:rPr lang="en-US" sz="3200" dirty="0" err="1">
                <a:latin typeface="Calibri (Body)"/>
              </a:rPr>
              <a:t>zavisnosti</a:t>
            </a:r>
            <a:r>
              <a:rPr lang="en-US" sz="3200" dirty="0">
                <a:latin typeface="Calibri (Body)"/>
              </a:rPr>
              <a:t>, </a:t>
            </a:r>
            <a:r>
              <a:rPr lang="en-US" sz="3200" dirty="0" err="1">
                <a:latin typeface="Calibri (Body)"/>
              </a:rPr>
              <a:t>odnosno</a:t>
            </a:r>
            <a:r>
              <a:rPr lang="en-US" sz="3200" dirty="0">
                <a:latin typeface="Calibri (Body)"/>
              </a:rPr>
              <a:t> </a:t>
            </a:r>
            <a:r>
              <a:rPr lang="en-US" sz="3200" dirty="0" err="1" smtClean="0">
                <a:latin typeface="Calibri (Body)"/>
              </a:rPr>
              <a:t>toksikomanija</a:t>
            </a:r>
            <a:r>
              <a:rPr lang="en-US" sz="3200" dirty="0" smtClean="0">
                <a:latin typeface="Calibri (Body)"/>
              </a:rPr>
              <a:t>.</a:t>
            </a:r>
            <a:endParaRPr lang="sr-Latn-RS" sz="3200" dirty="0" smtClean="0">
              <a:latin typeface="Calibri (Body)"/>
            </a:endParaRPr>
          </a:p>
          <a:p>
            <a:r>
              <a:rPr lang="en-US" sz="3200" dirty="0" smtClean="0">
                <a:latin typeface="Calibri (Body)"/>
              </a:rPr>
              <a:t>Po </a:t>
            </a:r>
            <a:r>
              <a:rPr lang="en-US" sz="3200" dirty="0" err="1">
                <a:latin typeface="Calibri (Body)"/>
              </a:rPr>
              <a:t>pravilu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alkoholizam</a:t>
            </a:r>
            <a:r>
              <a:rPr lang="en-US" sz="3200" dirty="0">
                <a:latin typeface="Calibri (Body)"/>
              </a:rPr>
              <a:t> je </a:t>
            </a:r>
            <a:r>
              <a:rPr lang="en-US" sz="3200" dirty="0" err="1">
                <a:latin typeface="Calibri (Body)"/>
              </a:rPr>
              <a:t>psihogenog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porekla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ali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uz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znatan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uticaj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situacionih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faktora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zbog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čega</a:t>
            </a:r>
            <a:r>
              <a:rPr lang="en-US" sz="3200" dirty="0">
                <a:latin typeface="Calibri (Body)"/>
              </a:rPr>
              <a:t> je </a:t>
            </a:r>
            <a:r>
              <a:rPr lang="en-US" sz="3200" dirty="0" err="1">
                <a:latin typeface="Calibri (Body)"/>
              </a:rPr>
              <a:t>ranije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smatran</a:t>
            </a:r>
            <a:r>
              <a:rPr lang="en-US" sz="3200" dirty="0">
                <a:latin typeface="Calibri (Body)"/>
              </a:rPr>
              <a:t> </a:t>
            </a:r>
            <a:r>
              <a:rPr lang="en-US" sz="3200" dirty="0" err="1">
                <a:latin typeface="Calibri (Body)"/>
              </a:rPr>
              <a:t>porokom</a:t>
            </a:r>
            <a:r>
              <a:rPr lang="en-US" sz="3200" dirty="0">
                <a:latin typeface="Calibri (Body)"/>
              </a:rPr>
              <a:t> a ne </a:t>
            </a:r>
            <a:r>
              <a:rPr lang="en-US" sz="3200" dirty="0" err="1">
                <a:latin typeface="Calibri (Body)"/>
              </a:rPr>
              <a:t>bolešću</a:t>
            </a:r>
            <a:r>
              <a:rPr lang="en-US" sz="3200" dirty="0" smtClean="0">
                <a:latin typeface="Calibri (Body)"/>
              </a:rPr>
              <a:t>.</a:t>
            </a:r>
            <a:endParaRPr lang="sr-Latn-RS" sz="3200" dirty="0" smtClean="0"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3200453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4525963"/>
          </a:xfrm>
        </p:spPr>
        <p:txBody>
          <a:bodyPr>
            <a:normAutofit/>
          </a:bodyPr>
          <a:lstStyle/>
          <a:p>
            <a:r>
              <a:rPr lang="vi-VN" sz="3200" dirty="0">
                <a:latin typeface="Calibri (Body)"/>
              </a:rPr>
              <a:t>Alkoholizam je jedan od značajnih problema današnjice. Zbog velikog broja smrti čiji je alkohol odnosno zavisnost od njega posredan ili neposredan uzrok, Međunarodni savet za alkohol i bolesti zavisnosti (ICAA) iz Ženeve i Svetska zdravstvena organizacija</a:t>
            </a:r>
            <a:r>
              <a:rPr lang="en-US" sz="3200" dirty="0">
                <a:latin typeface="Calibri (Body)"/>
              </a:rPr>
              <a:t> </a:t>
            </a:r>
            <a:r>
              <a:rPr lang="vi-VN" sz="3200" dirty="0">
                <a:latin typeface="Calibri (Body)"/>
              </a:rPr>
              <a:t>preduzimaju niz aktivnosti s ciljem da se potrošnja alkohola smanji.</a:t>
            </a:r>
            <a:endParaRPr lang="en-US" sz="3200" dirty="0"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2648312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vi-VN" sz="4400" dirty="0">
                <a:latin typeface="Calibri (Body)"/>
              </a:rPr>
              <a:t>Mogu se razlikovati </a:t>
            </a:r>
            <a:r>
              <a:rPr lang="vi-VN" sz="4400" dirty="0" smtClean="0">
                <a:latin typeface="Calibri (Body)"/>
              </a:rPr>
              <a:t>sledeć</a:t>
            </a:r>
            <a:r>
              <a:rPr lang="sr-Latn-RS" sz="4400" dirty="0" smtClean="0">
                <a:latin typeface="Calibri (Body)"/>
              </a:rPr>
              <a:t>i</a:t>
            </a:r>
            <a:r>
              <a:rPr lang="vi-VN" sz="4400" dirty="0" smtClean="0">
                <a:latin typeface="Calibri (Body)"/>
              </a:rPr>
              <a:t> tipo</a:t>
            </a:r>
            <a:r>
              <a:rPr lang="sr-Latn-RS" sz="4400" dirty="0" smtClean="0">
                <a:latin typeface="Calibri (Body)"/>
              </a:rPr>
              <a:t>va</a:t>
            </a:r>
            <a:r>
              <a:rPr lang="en-US" sz="4400" dirty="0" smtClean="0">
                <a:latin typeface="Calibri (Body)"/>
              </a:rPr>
              <a:t> </a:t>
            </a:r>
            <a:r>
              <a:rPr lang="vi-VN" sz="4400" dirty="0" smtClean="0">
                <a:latin typeface="Calibri (Body)"/>
              </a:rPr>
              <a:t>alkoholičara:</a:t>
            </a:r>
            <a:endParaRPr lang="en-US" sz="4400" dirty="0">
              <a:latin typeface="Calibri (Body)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Autofit/>
          </a:bodyPr>
          <a:lstStyle/>
          <a:p>
            <a:r>
              <a:rPr lang="en-US" sz="3200" dirty="0" err="1">
                <a:latin typeface="Calibri (Body)"/>
              </a:rPr>
              <a:t>Osoba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koja</a:t>
            </a:r>
            <a:r>
              <a:rPr lang="en-US" sz="3200" dirty="0">
                <a:latin typeface="Calibri (Body)"/>
              </a:rPr>
              <a:t> je </a:t>
            </a:r>
            <a:r>
              <a:rPr lang="en-US" sz="3200" dirty="0" err="1">
                <a:latin typeface="Calibri (Body)"/>
              </a:rPr>
              <a:t>zavisnik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iz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psihičkih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razloga</a:t>
            </a:r>
            <a:r>
              <a:rPr lang="en-US" sz="3200" dirty="0">
                <a:latin typeface="Calibri (Body)"/>
              </a:rPr>
              <a:t>, </a:t>
            </a:r>
            <a:r>
              <a:rPr lang="en-US" sz="3200" dirty="0" err="1">
                <a:latin typeface="Calibri (Body)"/>
              </a:rPr>
              <a:t>uzima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više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alkohola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nego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što</a:t>
            </a:r>
            <a:r>
              <a:rPr lang="en-US" sz="3200" dirty="0">
                <a:latin typeface="Calibri (Body)"/>
              </a:rPr>
              <a:t> je </a:t>
            </a:r>
            <a:r>
              <a:rPr lang="en-US" sz="3200" dirty="0" err="1">
                <a:latin typeface="Calibri (Body)"/>
              </a:rPr>
              <a:t>uobičajeno</a:t>
            </a:r>
            <a:r>
              <a:rPr lang="en-US" sz="3200" dirty="0">
                <a:latin typeface="Calibri (Body)"/>
              </a:rPr>
              <a:t> u </a:t>
            </a:r>
            <a:r>
              <a:rPr lang="en-US" sz="3200" dirty="0" err="1">
                <a:latin typeface="Calibri (Body)"/>
              </a:rPr>
              <a:t>njegovoj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sredini</a:t>
            </a:r>
            <a:r>
              <a:rPr lang="en-US" sz="3200" dirty="0">
                <a:latin typeface="Calibri (Body)"/>
              </a:rPr>
              <a:t>, </a:t>
            </a:r>
            <a:r>
              <a:rPr lang="en-US" sz="3200" dirty="0" err="1">
                <a:latin typeface="Calibri (Body)"/>
              </a:rPr>
              <a:t>ali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nikada</a:t>
            </a:r>
            <a:r>
              <a:rPr lang="en-US" sz="3200" dirty="0">
                <a:latin typeface="Calibri (Body)"/>
              </a:rPr>
              <a:t> ne </a:t>
            </a:r>
            <a:r>
              <a:rPr lang="en-US" sz="3200" dirty="0" err="1">
                <a:latin typeface="Calibri (Body)"/>
              </a:rPr>
              <a:t>gubi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 smtClean="0">
                <a:latin typeface="Calibri (Body)"/>
              </a:rPr>
              <a:t>kontrolu</a:t>
            </a:r>
            <a:r>
              <a:rPr lang="en-US" sz="3200" dirty="0" smtClean="0">
                <a:latin typeface="Calibri (Body)"/>
              </a:rPr>
              <a:t>.</a:t>
            </a:r>
            <a:endParaRPr lang="en-US" sz="3200" dirty="0">
              <a:latin typeface="Calibri (Body)"/>
            </a:endParaRPr>
          </a:p>
          <a:p>
            <a:r>
              <a:rPr lang="en-US" sz="3200" dirty="0" err="1">
                <a:latin typeface="Calibri (Body)"/>
              </a:rPr>
              <a:t>Osoba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koja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prekomerno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konzumira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alkoholna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pića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i</a:t>
            </a:r>
            <a:r>
              <a:rPr lang="en-US" sz="3200" dirty="0">
                <a:latin typeface="Calibri (Body)"/>
              </a:rPr>
              <a:t> to se </a:t>
            </a:r>
            <a:r>
              <a:rPr lang="en-US" sz="3200" dirty="0" err="1">
                <a:latin typeface="Calibri (Body)"/>
              </a:rPr>
              <a:t>odražava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na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telesnia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oštećenja</a:t>
            </a:r>
            <a:r>
              <a:rPr lang="en-US" sz="3200" dirty="0">
                <a:latin typeface="Calibri (Body)"/>
              </a:rPr>
              <a:t> (</a:t>
            </a:r>
            <a:r>
              <a:rPr lang="en-US" sz="3200" dirty="0" err="1">
                <a:latin typeface="Calibri (Body)"/>
              </a:rPr>
              <a:t>jetra</a:t>
            </a:r>
            <a:r>
              <a:rPr lang="en-US" sz="3200" dirty="0">
                <a:latin typeface="Calibri (Body)"/>
              </a:rPr>
              <a:t>, </a:t>
            </a:r>
            <a:r>
              <a:rPr lang="en-US" sz="3200" dirty="0" err="1">
                <a:latin typeface="Calibri (Body)"/>
              </a:rPr>
              <a:t>periferni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nervni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sistem</a:t>
            </a:r>
            <a:r>
              <a:rPr lang="en-US" sz="3200" dirty="0">
                <a:latin typeface="Calibri (Body)"/>
              </a:rPr>
              <a:t>), </a:t>
            </a:r>
            <a:r>
              <a:rPr lang="en-US" sz="3200" dirty="0" err="1">
                <a:latin typeface="Calibri (Body)"/>
              </a:rPr>
              <a:t>ali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nije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ni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fizički</a:t>
            </a:r>
            <a:r>
              <a:rPr lang="en-US" sz="3200" dirty="0">
                <a:latin typeface="Calibri (Body)"/>
              </a:rPr>
              <a:t>, </a:t>
            </a:r>
            <a:r>
              <a:rPr lang="en-US" sz="3200" dirty="0" err="1">
                <a:latin typeface="Calibri (Body)"/>
              </a:rPr>
              <a:t>niti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psihički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zavistan</a:t>
            </a:r>
            <a:r>
              <a:rPr lang="en-US" sz="3200" dirty="0">
                <a:latin typeface="Calibri (Body)"/>
              </a:rPr>
              <a:t>, </a:t>
            </a:r>
            <a:r>
              <a:rPr lang="en-US" sz="3200" dirty="0" err="1">
                <a:latin typeface="Calibri (Body)"/>
              </a:rPr>
              <a:t>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može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prestati</a:t>
            </a:r>
            <a:r>
              <a:rPr lang="en-US" sz="3200" dirty="0">
                <a:latin typeface="Calibri (Body)"/>
              </a:rPr>
              <a:t> da </a:t>
            </a:r>
            <a:r>
              <a:rPr lang="en-US" sz="3200" dirty="0" err="1">
                <a:latin typeface="Calibri (Body)"/>
              </a:rPr>
              <a:t>konzumira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alkohol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snagom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sopstvene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 smtClean="0">
                <a:latin typeface="Calibri (Body)"/>
              </a:rPr>
              <a:t>volje</a:t>
            </a:r>
            <a:r>
              <a:rPr lang="sr-Latn-RS" sz="3200" dirty="0" smtClean="0">
                <a:latin typeface="Calibri (Body)"/>
              </a:rPr>
              <a:t>.</a:t>
            </a:r>
            <a:endParaRPr lang="en-US" sz="3200" dirty="0"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336357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en-US" sz="3200" dirty="0" err="1">
                <a:latin typeface="Calibri (Body)"/>
              </a:rPr>
              <a:t>Hronični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alkoholičar</a:t>
            </a:r>
            <a:r>
              <a:rPr lang="en-US" sz="3200" dirty="0">
                <a:latin typeface="Calibri (Body)"/>
              </a:rPr>
              <a:t> je </a:t>
            </a:r>
            <a:r>
              <a:rPr lang="en-US" sz="3200" dirty="0" err="1">
                <a:latin typeface="Calibri (Body)"/>
              </a:rPr>
              <a:t>osoba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koja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prekomerno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konzumira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alkohol</a:t>
            </a:r>
            <a:r>
              <a:rPr lang="en-US" sz="3200" dirty="0">
                <a:latin typeface="Calibri (Body)"/>
              </a:rPr>
              <a:t>, a </a:t>
            </a:r>
            <a:r>
              <a:rPr lang="en-US" sz="3200" dirty="0" err="1">
                <a:latin typeface="Calibri (Body)"/>
              </a:rPr>
              <a:t>njena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zavisnost</a:t>
            </a:r>
            <a:r>
              <a:rPr lang="en-US" sz="3200" dirty="0">
                <a:latin typeface="Calibri (Body)"/>
              </a:rPr>
              <a:t> je </a:t>
            </a:r>
            <a:r>
              <a:rPr lang="en-US" sz="3200" dirty="0" err="1">
                <a:latin typeface="Calibri (Body)"/>
              </a:rPr>
              <a:t>tolika</a:t>
            </a:r>
            <a:r>
              <a:rPr lang="en-US" sz="3200" dirty="0">
                <a:latin typeface="Calibri (Body)"/>
              </a:rPr>
              <a:t> da </a:t>
            </a:r>
            <a:r>
              <a:rPr lang="en-US" sz="3200" dirty="0" err="1">
                <a:latin typeface="Calibri (Body)"/>
              </a:rPr>
              <a:t>pokazuje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duševne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poremećaje</a:t>
            </a:r>
            <a:r>
              <a:rPr lang="en-US" sz="3200" dirty="0">
                <a:latin typeface="Calibri (Body)"/>
              </a:rPr>
              <a:t> u </a:t>
            </a:r>
            <a:r>
              <a:rPr lang="en-US" sz="3200" dirty="0" err="1">
                <a:latin typeface="Calibri (Body)"/>
              </a:rPr>
              <a:t>vidu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gubitaka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kontrole</a:t>
            </a:r>
            <a:r>
              <a:rPr lang="en-US" sz="3200" dirty="0">
                <a:latin typeface="Calibri (Body)"/>
              </a:rPr>
              <a:t>, </a:t>
            </a:r>
            <a:r>
              <a:rPr lang="en-US" sz="3200" dirty="0" err="1">
                <a:latin typeface="Calibri (Body)"/>
              </a:rPr>
              <a:t>amnezije</a:t>
            </a:r>
            <a:r>
              <a:rPr lang="en-US" sz="3200" dirty="0">
                <a:latin typeface="Calibri (Body)"/>
              </a:rPr>
              <a:t>, </a:t>
            </a:r>
            <a:r>
              <a:rPr lang="en-US" sz="3200" dirty="0" err="1">
                <a:latin typeface="Calibri (Body)"/>
              </a:rPr>
              <a:t>delirijum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smtClean="0">
                <a:latin typeface="Calibri (Body)"/>
              </a:rPr>
              <a:t>tremens </a:t>
            </a:r>
            <a:r>
              <a:rPr lang="en-US" sz="3200" dirty="0" err="1" smtClean="0">
                <a:latin typeface="Calibri (Body)"/>
              </a:rPr>
              <a:t>ili</a:t>
            </a:r>
            <a:r>
              <a:rPr lang="en-US" sz="3200" dirty="0" smtClean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takve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manifestacije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koje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ukazuju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na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oštećenje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fizičkog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psihičkog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zdravlja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odnos</a:t>
            </a:r>
            <a:r>
              <a:rPr lang="en-US" sz="3200" dirty="0">
                <a:latin typeface="Calibri (Body)"/>
              </a:rPr>
              <a:t> s </a:t>
            </a:r>
            <a:r>
              <a:rPr lang="en-US" sz="3200" dirty="0" err="1">
                <a:latin typeface="Calibri (Body)"/>
              </a:rPr>
              <a:t>drugim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ljudima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socijalne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ekonomske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probleme</a:t>
            </a:r>
            <a:r>
              <a:rPr lang="en-US" sz="3200" dirty="0">
                <a:latin typeface="Calibri (Body)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350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en-US" sz="3200" dirty="0" err="1">
                <a:latin typeface="Calibri (Body)"/>
              </a:rPr>
              <a:t>Dipsomanski</a:t>
            </a:r>
            <a:r>
              <a:rPr lang="en-US" sz="3200" dirty="0">
                <a:latin typeface="Calibri (Body)"/>
              </a:rPr>
              <a:t> tip, </a:t>
            </a:r>
            <a:r>
              <a:rPr lang="en-US" sz="3200" dirty="0" err="1">
                <a:latin typeface="Calibri (Body)"/>
              </a:rPr>
              <a:t>karakteriše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ga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fizička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psihička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zavist</a:t>
            </a:r>
            <a:r>
              <a:rPr lang="en-US" sz="3200" dirty="0">
                <a:latin typeface="Calibri (Body)"/>
              </a:rPr>
              <a:t>, </a:t>
            </a:r>
            <a:r>
              <a:rPr lang="en-US" sz="3200" dirty="0" err="1">
                <a:latin typeface="Calibri (Body)"/>
              </a:rPr>
              <a:t>ali</a:t>
            </a:r>
            <a:r>
              <a:rPr lang="en-US" sz="3200" dirty="0">
                <a:latin typeface="Calibri (Body)"/>
              </a:rPr>
              <a:t> s </a:t>
            </a:r>
            <a:r>
              <a:rPr lang="en-US" sz="3200" dirty="0" err="1">
                <a:latin typeface="Calibri (Body)"/>
              </a:rPr>
              <a:t>epizodama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nepijenja</a:t>
            </a:r>
            <a:r>
              <a:rPr lang="en-US" sz="3200" dirty="0">
                <a:latin typeface="Calibri (Body)"/>
              </a:rPr>
              <a:t>. </a:t>
            </a:r>
            <a:r>
              <a:rPr lang="en-US" sz="3200" dirty="0" err="1">
                <a:latin typeface="Calibri (Body)"/>
              </a:rPr>
              <a:t>Ovaj</a:t>
            </a:r>
            <a:r>
              <a:rPr lang="en-US" sz="3200" dirty="0">
                <a:latin typeface="Calibri (Body)"/>
              </a:rPr>
              <a:t> vid </a:t>
            </a:r>
            <a:r>
              <a:rPr lang="en-US" sz="3200" dirty="0" err="1">
                <a:latin typeface="Calibri (Body)"/>
              </a:rPr>
              <a:t>alkoholizma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može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biti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jedan</a:t>
            </a:r>
            <a:r>
              <a:rPr lang="en-US" sz="3200" dirty="0">
                <a:latin typeface="Calibri (Body)"/>
              </a:rPr>
              <a:t> od </a:t>
            </a:r>
            <a:r>
              <a:rPr lang="en-US" sz="3200" dirty="0" err="1">
                <a:latin typeface="Calibri (Body)"/>
              </a:rPr>
              <a:t>oblika</a:t>
            </a:r>
            <a:r>
              <a:rPr lang="en-US" sz="3200" dirty="0">
                <a:latin typeface="Calibri (Body)"/>
              </a:rPr>
              <a:t> </a:t>
            </a:r>
            <a:r>
              <a:rPr lang="en-US" sz="3200" dirty="0" err="1">
                <a:latin typeface="Calibri (Body)"/>
              </a:rPr>
              <a:t>samoubistva</a:t>
            </a:r>
            <a:r>
              <a:rPr lang="en-US" sz="3200" dirty="0">
                <a:latin typeface="Calibri (Body)"/>
              </a:rPr>
              <a:t>. U </a:t>
            </a:r>
            <a:r>
              <a:rPr lang="en-US" sz="3200" dirty="0" err="1">
                <a:latin typeface="Calibri (Body)"/>
              </a:rPr>
              <a:t>ovu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grupu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spadaju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ljudi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koji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često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lako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gube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kontrolu</a:t>
            </a:r>
            <a:r>
              <a:rPr lang="en-US" sz="3200" dirty="0">
                <a:latin typeface="Calibri (Body)"/>
              </a:rPr>
              <a:t> pod </a:t>
            </a:r>
            <a:r>
              <a:rPr lang="en-US" sz="3200" dirty="0" err="1">
                <a:latin typeface="Calibri (Body)"/>
              </a:rPr>
              <a:t>dejstvom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alkoholnih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pića</a:t>
            </a:r>
            <a:r>
              <a:rPr lang="en-US" sz="3200" dirty="0" smtClean="0">
                <a:latin typeface="Calibri (Body)"/>
              </a:rPr>
              <a:t>.</a:t>
            </a:r>
            <a:endParaRPr lang="sr-Latn-RS" sz="3200" dirty="0" smtClean="0">
              <a:latin typeface="Calibri (Body)"/>
            </a:endParaRPr>
          </a:p>
          <a:p>
            <a:r>
              <a:rPr lang="en-US" sz="3200" dirty="0" err="1">
                <a:latin typeface="Calibri (Body)"/>
              </a:rPr>
              <a:t>Alkoholičar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koga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najmanje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količine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alkohola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dovedu</a:t>
            </a:r>
            <a:r>
              <a:rPr lang="en-US" sz="3200" dirty="0">
                <a:latin typeface="Calibri (Body)"/>
              </a:rPr>
              <a:t> do </a:t>
            </a:r>
            <a:r>
              <a:rPr lang="en-US" sz="3200" dirty="0" err="1">
                <a:latin typeface="Calibri (Body)"/>
              </a:rPr>
              <a:t>stanja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pomućenja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svesti</a:t>
            </a:r>
            <a:r>
              <a:rPr lang="en-US" sz="3200" dirty="0">
                <a:latin typeface="Calibri (Body)"/>
              </a:rPr>
              <a:t>, </a:t>
            </a:r>
            <a:r>
              <a:rPr lang="en-US" sz="3200" dirty="0" err="1">
                <a:latin typeface="Calibri (Body)"/>
              </a:rPr>
              <a:t>odnosno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promenjenog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psihičkog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funkcionisanja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usled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poremećaja</a:t>
            </a:r>
            <a:r>
              <a:rPr lang="en-US" sz="3200" dirty="0">
                <a:latin typeface="Calibri (Body)"/>
              </a:rPr>
              <a:t> </a:t>
            </a:r>
            <a:r>
              <a:rPr lang="en-US" sz="3200" u="sng" dirty="0" err="1">
                <a:latin typeface="Calibri (Body)"/>
              </a:rPr>
              <a:t>kvaliteta</a:t>
            </a:r>
            <a:r>
              <a:rPr lang="en-US" sz="3200" u="sng" dirty="0">
                <a:latin typeface="Calibri (Body)"/>
              </a:rPr>
              <a:t> </a:t>
            </a:r>
            <a:r>
              <a:rPr lang="en-US" sz="3200" u="sng" dirty="0" err="1">
                <a:latin typeface="Calibri (Body)"/>
              </a:rPr>
              <a:t>svesti</a:t>
            </a:r>
            <a:r>
              <a:rPr lang="en-US" sz="3200" dirty="0" smtClean="0">
                <a:latin typeface="Calibri (Body)"/>
              </a:rPr>
              <a:t>.</a:t>
            </a:r>
            <a:endParaRPr lang="en-US" sz="3200" dirty="0"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341116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40960" cy="1143000"/>
          </a:xfrm>
        </p:spPr>
        <p:txBody>
          <a:bodyPr>
            <a:noAutofit/>
          </a:bodyPr>
          <a:lstStyle/>
          <a:p>
            <a:r>
              <a:rPr lang="sr-Latn-RS" sz="4400" dirty="0" smtClean="0">
                <a:latin typeface="Calibri (Body)"/>
              </a:rPr>
              <a:t>Kako </a:t>
            </a:r>
            <a:r>
              <a:rPr lang="sr-Latn-R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(Body)"/>
              </a:rPr>
              <a:t>prepoznati</a:t>
            </a:r>
            <a:r>
              <a:rPr lang="sr-Latn-RS" sz="4400" dirty="0" smtClean="0">
                <a:latin typeface="Calibri (Body)"/>
              </a:rPr>
              <a:t> alkoholičare</a:t>
            </a:r>
            <a:endParaRPr lang="sr-Latn-RS" sz="4400" dirty="0">
              <a:latin typeface="Calibri (Body)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err="1">
                <a:latin typeface="Calibri (Body)"/>
              </a:rPr>
              <a:t>Osoba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koja</a:t>
            </a:r>
            <a:r>
              <a:rPr lang="en-US" sz="3200" dirty="0">
                <a:latin typeface="Calibri (Body)"/>
              </a:rPr>
              <a:t> je </a:t>
            </a:r>
            <a:r>
              <a:rPr lang="en-US" sz="3200" dirty="0" err="1">
                <a:latin typeface="Calibri (Body)"/>
              </a:rPr>
              <a:t>zavisnik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iz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psihičkih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razloga</a:t>
            </a:r>
            <a:r>
              <a:rPr lang="en-US" sz="3200" dirty="0">
                <a:latin typeface="Calibri (Body)"/>
              </a:rPr>
              <a:t>, </a:t>
            </a:r>
            <a:r>
              <a:rPr lang="en-US" sz="3200" dirty="0" err="1">
                <a:latin typeface="Calibri (Body)"/>
              </a:rPr>
              <a:t>uzima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više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alkohola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nego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što</a:t>
            </a:r>
            <a:r>
              <a:rPr lang="en-US" sz="3200" dirty="0">
                <a:latin typeface="Calibri (Body)"/>
              </a:rPr>
              <a:t> je </a:t>
            </a:r>
            <a:r>
              <a:rPr lang="en-US" sz="3200" dirty="0" err="1">
                <a:latin typeface="Calibri (Body)"/>
              </a:rPr>
              <a:t>uobičajeno</a:t>
            </a:r>
            <a:r>
              <a:rPr lang="en-US" sz="3200" dirty="0">
                <a:latin typeface="Calibri (Body)"/>
              </a:rPr>
              <a:t> u </a:t>
            </a:r>
            <a:r>
              <a:rPr lang="en-US" sz="3200" dirty="0" err="1">
                <a:latin typeface="Calibri (Body)"/>
              </a:rPr>
              <a:t>njegovoj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sredini</a:t>
            </a:r>
            <a:r>
              <a:rPr lang="en-US" sz="3200" dirty="0">
                <a:latin typeface="Calibri (Body)"/>
              </a:rPr>
              <a:t>, </a:t>
            </a:r>
            <a:r>
              <a:rPr lang="en-US" sz="3200" dirty="0" err="1">
                <a:latin typeface="Calibri (Body)"/>
              </a:rPr>
              <a:t>ali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nikada</a:t>
            </a:r>
            <a:r>
              <a:rPr lang="en-US" sz="3200" dirty="0">
                <a:latin typeface="Calibri (Body)"/>
              </a:rPr>
              <a:t> ne </a:t>
            </a:r>
            <a:r>
              <a:rPr lang="en-US" sz="3200" dirty="0" err="1">
                <a:latin typeface="Calibri (Body)"/>
              </a:rPr>
              <a:t>gubi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kontrolu</a:t>
            </a:r>
            <a:r>
              <a:rPr lang="en-US" sz="3200" dirty="0">
                <a:latin typeface="Calibri (Body)"/>
              </a:rPr>
              <a:t>.</a:t>
            </a:r>
          </a:p>
          <a:p>
            <a:r>
              <a:rPr lang="en-US" sz="3200" dirty="0" err="1">
                <a:latin typeface="Calibri (Body)"/>
              </a:rPr>
              <a:t>Osoba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koja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prekomerno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konzumira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alkoholna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pića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i</a:t>
            </a:r>
            <a:r>
              <a:rPr lang="en-US" sz="3200" dirty="0">
                <a:latin typeface="Calibri (Body)"/>
              </a:rPr>
              <a:t> to se </a:t>
            </a:r>
            <a:r>
              <a:rPr lang="en-US" sz="3200" dirty="0" err="1">
                <a:latin typeface="Calibri (Body)"/>
              </a:rPr>
              <a:t>odražava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na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telesnia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oštećenja</a:t>
            </a:r>
            <a:r>
              <a:rPr lang="en-US" sz="3200" dirty="0">
                <a:latin typeface="Calibri (Body)"/>
              </a:rPr>
              <a:t> (</a:t>
            </a:r>
            <a:r>
              <a:rPr lang="en-US" sz="3200" dirty="0" err="1">
                <a:latin typeface="Calibri (Body)"/>
              </a:rPr>
              <a:t>jetra</a:t>
            </a:r>
            <a:r>
              <a:rPr lang="en-US" sz="3200" dirty="0">
                <a:latin typeface="Calibri (Body)"/>
              </a:rPr>
              <a:t>, </a:t>
            </a:r>
            <a:r>
              <a:rPr lang="en-US" sz="3200" dirty="0" err="1">
                <a:latin typeface="Calibri (Body)"/>
              </a:rPr>
              <a:t>periferni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nervni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sistem</a:t>
            </a:r>
            <a:r>
              <a:rPr lang="en-US" sz="3200" dirty="0">
                <a:latin typeface="Calibri (Body)"/>
              </a:rPr>
              <a:t>), </a:t>
            </a:r>
            <a:r>
              <a:rPr lang="en-US" sz="3200" dirty="0" err="1">
                <a:latin typeface="Calibri (Body)"/>
              </a:rPr>
              <a:t>ali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nije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ni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fizički</a:t>
            </a:r>
            <a:r>
              <a:rPr lang="en-US" sz="3200" dirty="0">
                <a:latin typeface="Calibri (Body)"/>
              </a:rPr>
              <a:t>, </a:t>
            </a:r>
            <a:r>
              <a:rPr lang="en-US" sz="3200" dirty="0" err="1">
                <a:latin typeface="Calibri (Body)"/>
              </a:rPr>
              <a:t>niti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psihički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zavistan</a:t>
            </a:r>
            <a:r>
              <a:rPr lang="en-US" sz="3200" dirty="0">
                <a:latin typeface="Calibri (Body)"/>
              </a:rPr>
              <a:t>, </a:t>
            </a:r>
            <a:r>
              <a:rPr lang="en-US" sz="3200" dirty="0" err="1">
                <a:latin typeface="Calibri (Body)"/>
              </a:rPr>
              <a:t>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može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prestati</a:t>
            </a:r>
            <a:r>
              <a:rPr lang="en-US" sz="3200" dirty="0">
                <a:latin typeface="Calibri (Body)"/>
              </a:rPr>
              <a:t> da </a:t>
            </a:r>
            <a:r>
              <a:rPr lang="en-US" sz="3200" dirty="0" err="1">
                <a:latin typeface="Calibri (Body)"/>
              </a:rPr>
              <a:t>konzumira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alkohol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snagom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sopstvene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volje</a:t>
            </a:r>
            <a:r>
              <a:rPr lang="sr-Latn-RS" sz="3200" dirty="0">
                <a:latin typeface="Calibri (Body)"/>
              </a:rPr>
              <a:t>.</a:t>
            </a:r>
            <a:endParaRPr lang="en-US" sz="3200" dirty="0">
              <a:latin typeface="Calibri (Body)"/>
            </a:endParaRPr>
          </a:p>
          <a:p>
            <a:endParaRPr lang="sr-Latn-RS" sz="3200" dirty="0"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348974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709160"/>
          </a:xfrm>
        </p:spPr>
        <p:txBody>
          <a:bodyPr>
            <a:noAutofit/>
          </a:bodyPr>
          <a:lstStyle/>
          <a:p>
            <a:r>
              <a:rPr lang="en-US" sz="3200" dirty="0" err="1">
                <a:latin typeface="Calibri (Body)"/>
              </a:rPr>
              <a:t>Osoba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koja</a:t>
            </a:r>
            <a:r>
              <a:rPr lang="en-US" sz="3200" dirty="0">
                <a:latin typeface="Calibri (Body)"/>
              </a:rPr>
              <a:t> je </a:t>
            </a:r>
            <a:r>
              <a:rPr lang="en-US" sz="3200" dirty="0" err="1">
                <a:latin typeface="Calibri (Body)"/>
              </a:rPr>
              <a:t>zavisnik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iz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psihičkih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razloga</a:t>
            </a:r>
            <a:r>
              <a:rPr lang="en-US" sz="3200" dirty="0">
                <a:latin typeface="Calibri (Body)"/>
              </a:rPr>
              <a:t>, </a:t>
            </a:r>
            <a:r>
              <a:rPr lang="en-US" sz="3200" dirty="0" err="1">
                <a:latin typeface="Calibri (Body)"/>
              </a:rPr>
              <a:t>uzima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više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alkohola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nego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što</a:t>
            </a:r>
            <a:r>
              <a:rPr lang="en-US" sz="3200" dirty="0">
                <a:latin typeface="Calibri (Body)"/>
              </a:rPr>
              <a:t> je </a:t>
            </a:r>
            <a:r>
              <a:rPr lang="en-US" sz="3200" dirty="0" err="1">
                <a:latin typeface="Calibri (Body)"/>
              </a:rPr>
              <a:t>uobičajeno</a:t>
            </a:r>
            <a:r>
              <a:rPr lang="en-US" sz="3200" dirty="0">
                <a:latin typeface="Calibri (Body)"/>
              </a:rPr>
              <a:t> u </a:t>
            </a:r>
            <a:r>
              <a:rPr lang="en-US" sz="3200" dirty="0" err="1">
                <a:latin typeface="Calibri (Body)"/>
              </a:rPr>
              <a:t>njegovoj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sredini</a:t>
            </a:r>
            <a:r>
              <a:rPr lang="en-US" sz="3200" dirty="0">
                <a:latin typeface="Calibri (Body)"/>
              </a:rPr>
              <a:t>, </a:t>
            </a:r>
            <a:r>
              <a:rPr lang="en-US" sz="3200" dirty="0" err="1">
                <a:latin typeface="Calibri (Body)"/>
              </a:rPr>
              <a:t>ali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nikada</a:t>
            </a:r>
            <a:r>
              <a:rPr lang="en-US" sz="3200" dirty="0">
                <a:latin typeface="Calibri (Body)"/>
              </a:rPr>
              <a:t> ne </a:t>
            </a:r>
            <a:r>
              <a:rPr lang="en-US" sz="3200" dirty="0" err="1">
                <a:latin typeface="Calibri (Body)"/>
              </a:rPr>
              <a:t>gubi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kontrolu</a:t>
            </a:r>
            <a:r>
              <a:rPr lang="en-US" sz="3200" dirty="0">
                <a:latin typeface="Calibri (Body)"/>
              </a:rPr>
              <a:t>.</a:t>
            </a:r>
          </a:p>
          <a:p>
            <a:r>
              <a:rPr lang="en-US" sz="3200" dirty="0" err="1">
                <a:latin typeface="Calibri (Body)"/>
              </a:rPr>
              <a:t>Osoba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koja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prekomerno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konzumira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alkoholna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pića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i</a:t>
            </a:r>
            <a:r>
              <a:rPr lang="en-US" sz="3200" dirty="0">
                <a:latin typeface="Calibri (Body)"/>
              </a:rPr>
              <a:t> to se </a:t>
            </a:r>
            <a:r>
              <a:rPr lang="en-US" sz="3200" dirty="0" err="1">
                <a:latin typeface="Calibri (Body)"/>
              </a:rPr>
              <a:t>odražava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na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telesnia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oštećenja</a:t>
            </a:r>
            <a:r>
              <a:rPr lang="en-US" sz="3200" dirty="0">
                <a:latin typeface="Calibri (Body)"/>
              </a:rPr>
              <a:t> (</a:t>
            </a:r>
            <a:r>
              <a:rPr lang="en-US" sz="3200" dirty="0" err="1">
                <a:latin typeface="Calibri (Body)"/>
              </a:rPr>
              <a:t>jetra</a:t>
            </a:r>
            <a:r>
              <a:rPr lang="en-US" sz="3200" dirty="0">
                <a:latin typeface="Calibri (Body)"/>
              </a:rPr>
              <a:t>, </a:t>
            </a:r>
            <a:r>
              <a:rPr lang="en-US" sz="3200" dirty="0" err="1">
                <a:latin typeface="Calibri (Body)"/>
              </a:rPr>
              <a:t>periferni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nervni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sistem</a:t>
            </a:r>
            <a:r>
              <a:rPr lang="en-US" sz="3200" dirty="0">
                <a:latin typeface="Calibri (Body)"/>
              </a:rPr>
              <a:t>), </a:t>
            </a:r>
            <a:r>
              <a:rPr lang="en-US" sz="3200" dirty="0" err="1">
                <a:latin typeface="Calibri (Body)"/>
              </a:rPr>
              <a:t>ali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nije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ni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fizički</a:t>
            </a:r>
            <a:r>
              <a:rPr lang="en-US" sz="3200" dirty="0">
                <a:latin typeface="Calibri (Body)"/>
              </a:rPr>
              <a:t>, </a:t>
            </a:r>
            <a:r>
              <a:rPr lang="en-US" sz="3200" dirty="0" err="1">
                <a:latin typeface="Calibri (Body)"/>
              </a:rPr>
              <a:t>niti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psihički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zavistan</a:t>
            </a:r>
            <a:r>
              <a:rPr lang="en-US" sz="3200" dirty="0">
                <a:latin typeface="Calibri (Body)"/>
              </a:rPr>
              <a:t>, </a:t>
            </a:r>
            <a:r>
              <a:rPr lang="en-US" sz="3200" dirty="0" err="1">
                <a:latin typeface="Calibri (Body)"/>
              </a:rPr>
              <a:t>i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može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prestati</a:t>
            </a:r>
            <a:r>
              <a:rPr lang="en-US" sz="3200" dirty="0">
                <a:latin typeface="Calibri (Body)"/>
              </a:rPr>
              <a:t> da </a:t>
            </a:r>
            <a:r>
              <a:rPr lang="en-US" sz="3200" dirty="0" err="1">
                <a:latin typeface="Calibri (Body)"/>
              </a:rPr>
              <a:t>konzumira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alkohol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snagom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sopstvene</a:t>
            </a:r>
            <a:r>
              <a:rPr lang="en-US" sz="3200" dirty="0">
                <a:latin typeface="Calibri (Body)"/>
              </a:rPr>
              <a:t> </a:t>
            </a:r>
            <a:r>
              <a:rPr lang="en-US" sz="3200" dirty="0" err="1">
                <a:latin typeface="Calibri (Body)"/>
              </a:rPr>
              <a:t>volje</a:t>
            </a:r>
            <a:r>
              <a:rPr lang="sr-Latn-RS" sz="3200" dirty="0">
                <a:latin typeface="Calibri (Body)"/>
              </a:rPr>
              <a:t>.</a:t>
            </a: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2830355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400" dirty="0" smtClean="0">
                <a:latin typeface="Calibri (Body)"/>
              </a:rPr>
              <a:t>Štetne posledice</a:t>
            </a:r>
            <a:endParaRPr lang="sr-Latn-RS" sz="4400" dirty="0">
              <a:latin typeface="Calibri (Body)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vi-VN" sz="3200" dirty="0">
                <a:latin typeface="Calibri (Body)"/>
              </a:rPr>
              <a:t>Alkohol deluje štetno na celi organizam, a njegovo dugotrajno konzumiranje oštećuje jetru, bubrege i mozak. Obično se pravi razlika između </a:t>
            </a:r>
            <a:r>
              <a:rPr lang="vi-VN" sz="3200" b="1" dirty="0">
                <a:latin typeface="Calibri (Body)"/>
              </a:rPr>
              <a:t>alkoholofilije</a:t>
            </a:r>
            <a:r>
              <a:rPr lang="vi-VN" sz="3200" dirty="0">
                <a:latin typeface="Calibri (Body)"/>
              </a:rPr>
              <a:t> - potrebe za uzimanjem alkohola </a:t>
            </a:r>
            <a:r>
              <a:rPr lang="vi-VN" sz="3200" dirty="0" smtClean="0">
                <a:latin typeface="Calibri (Body)"/>
              </a:rPr>
              <a:t>i</a:t>
            </a:r>
            <a:r>
              <a:rPr lang="vi-VN" sz="3200" dirty="0">
                <a:latin typeface="Calibri (Body)"/>
              </a:rPr>
              <a:t> koju bitno određuje takva zavisnost koja, u slučaju prestanka uzimanja pića izaziva apstinencijalnu krizu</a:t>
            </a:r>
            <a:r>
              <a:rPr lang="vi-VN" sz="3200" dirty="0" smtClean="0">
                <a:latin typeface="Calibri (Body)"/>
              </a:rPr>
              <a:t>.</a:t>
            </a:r>
            <a:endParaRPr lang="en-US" sz="3200" dirty="0"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4282632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95</TotalTime>
  <Words>478</Words>
  <Application>Microsoft Office PowerPoint</Application>
  <PresentationFormat>On-screen Show (4:3)</PresentationFormat>
  <Paragraphs>52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Apex</vt:lpstr>
      <vt:lpstr>Štetnost alkohola</vt:lpstr>
      <vt:lpstr>Alkoholizam</vt:lpstr>
      <vt:lpstr>PowerPoint Presentation</vt:lpstr>
      <vt:lpstr>Mogu se razlikovati sledeći tipova alkoholičara:</vt:lpstr>
      <vt:lpstr>PowerPoint Presentation</vt:lpstr>
      <vt:lpstr>PowerPoint Presentation</vt:lpstr>
      <vt:lpstr>Kako prepoznati alkoholičare</vt:lpstr>
      <vt:lpstr>PowerPoint Presentation</vt:lpstr>
      <vt:lpstr>Štetne posledice</vt:lpstr>
      <vt:lpstr>Psihičke posledice</vt:lpstr>
      <vt:lpstr>Alkoholizam</vt:lpstr>
      <vt:lpstr>Lečenje alkoholizma</vt:lpstr>
      <vt:lpstr>PowerPoint Presentation</vt:lpstr>
      <vt:lpstr>Alkoholičarski kriminalitet</vt:lpstr>
      <vt:lpstr>PowerPoint Presentation</vt:lpstr>
      <vt:lpstr>Zanimljivosti o alkoholu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Štetnost alkohola</dc:title>
  <dc:creator>ucenik11</dc:creator>
  <cp:lastModifiedBy>ucenik11</cp:lastModifiedBy>
  <cp:revision>18</cp:revision>
  <dcterms:created xsi:type="dcterms:W3CDTF">2018-04-24T09:19:49Z</dcterms:created>
  <dcterms:modified xsi:type="dcterms:W3CDTF">2018-05-29T14:35:53Z</dcterms:modified>
</cp:coreProperties>
</file>